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7199313" cy="12239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8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2003106"/>
            <a:ext cx="6119416" cy="4261203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6428637"/>
            <a:ext cx="5399485" cy="2955075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21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26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651647"/>
            <a:ext cx="1552352" cy="1037251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651647"/>
            <a:ext cx="4567064" cy="1037251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9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9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3051410"/>
            <a:ext cx="6209407" cy="5091343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8190919"/>
            <a:ext cx="6209407" cy="267741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24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3258233"/>
            <a:ext cx="3059708" cy="77659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3258233"/>
            <a:ext cx="3059708" cy="776593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84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651649"/>
            <a:ext cx="6209407" cy="236576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3000409"/>
            <a:ext cx="3045646" cy="1470454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4470863"/>
            <a:ext cx="3045646" cy="65759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3000409"/>
            <a:ext cx="3060646" cy="1470454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4470863"/>
            <a:ext cx="3060646" cy="65759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17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30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17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815975"/>
            <a:ext cx="2321966" cy="2855913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762282"/>
            <a:ext cx="3644652" cy="8698067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671887"/>
            <a:ext cx="2321966" cy="6802626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239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815975"/>
            <a:ext cx="2321966" cy="2855913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762282"/>
            <a:ext cx="3644652" cy="8698067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671887"/>
            <a:ext cx="2321966" cy="6802626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4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651649"/>
            <a:ext cx="6209407" cy="2365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3258233"/>
            <a:ext cx="6209407" cy="7765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11344322"/>
            <a:ext cx="1619845" cy="65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B0BA7-0624-469F-B0EB-C632BB8C00C8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11344322"/>
            <a:ext cx="2429768" cy="65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11344322"/>
            <a:ext cx="1619845" cy="651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4922E-D026-4376-8C98-E463F95727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27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9F857-5AEE-4412-B0D3-A98C4E8AF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2808" y="249398"/>
            <a:ext cx="5102353" cy="273459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Муниципальное бюджетное учреждение дополнительного образования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«Юрьев-Польский районный 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Центр внешкольной работы»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E242DD-F441-4DB7-976B-4BEF8521D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Меню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D15502B-88A3-4EA0-8C8A-87C558D0D08F}"/>
              </a:ext>
            </a:extLst>
          </p:cNvPr>
          <p:cNvSpPr txBox="1">
            <a:spLocks/>
          </p:cNvSpPr>
          <p:nvPr/>
        </p:nvSpPr>
        <p:spPr>
          <a:xfrm>
            <a:off x="1436793" y="10641873"/>
            <a:ext cx="5102353" cy="9247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400" dirty="0">
                <a:latin typeface="Arial Black" panose="020B0A04020102020204" pitchFamily="34" charset="0"/>
              </a:rPr>
              <a:t/>
            </a:r>
            <a:br>
              <a:rPr lang="ru-RU" sz="2400" dirty="0">
                <a:latin typeface="Arial Black" panose="020B0A04020102020204" pitchFamily="34" charset="0"/>
              </a:rPr>
            </a:br>
            <a:r>
              <a:rPr lang="ru-RU" sz="2800" dirty="0">
                <a:solidFill>
                  <a:srgbClr val="FFFF00"/>
                </a:solidFill>
                <a:latin typeface="Arial Black" panose="020B0A04020102020204" pitchFamily="34" charset="0"/>
              </a:rPr>
              <a:t>оздоровительный лагерь</a:t>
            </a:r>
            <a:br>
              <a:rPr lang="ru-RU" sz="28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ru-RU" sz="2800" dirty="0">
                <a:solidFill>
                  <a:srgbClr val="FFFF00"/>
                </a:solidFill>
                <a:latin typeface="Arial Black" panose="020B0A04020102020204" pitchFamily="34" charset="0"/>
              </a:rPr>
              <a:t>«Лесная сказка»</a:t>
            </a:r>
          </a:p>
          <a:p>
            <a:endParaRPr lang="ru-RU" sz="28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r>
              <a:rPr lang="ru-RU" sz="2800" dirty="0">
                <a:solidFill>
                  <a:srgbClr val="FFFF00"/>
                </a:solidFill>
                <a:latin typeface="Arial Black" panose="020B0A04020102020204" pitchFamily="34" charset="0"/>
              </a:rPr>
              <a:t>МЕНЮ</a:t>
            </a:r>
          </a:p>
          <a:p>
            <a:r>
              <a:rPr lang="ru-RU" sz="2800" dirty="0">
                <a:solidFill>
                  <a:srgbClr val="FFFF00"/>
                </a:solidFill>
                <a:latin typeface="Arial Black" panose="020B0A04020102020204" pitchFamily="34" charset="0"/>
              </a:rPr>
              <a:t>2025 год</a:t>
            </a:r>
          </a:p>
        </p:txBody>
      </p:sp>
    </p:spTree>
    <p:extLst>
      <p:ext uri="{BB962C8B-B14F-4D97-AF65-F5344CB8AC3E}">
        <p14:creationId xmlns:p14="http://schemas.microsoft.com/office/powerpoint/2010/main" val="588223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9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5B55373-2D6E-445D-ACBF-8EE5D05A5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750690"/>
              </p:ext>
            </p:extLst>
          </p:nvPr>
        </p:nvGraphicFramePr>
        <p:xfrm>
          <a:off x="645380" y="971235"/>
          <a:ext cx="6195847" cy="1112959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52387">
                  <a:extLst>
                    <a:ext uri="{9D8B030D-6E8A-4147-A177-3AD203B41FA5}">
                      <a16:colId xmlns:a16="http://schemas.microsoft.com/office/drawing/2014/main" val="1965497283"/>
                    </a:ext>
                  </a:extLst>
                </a:gridCol>
                <a:gridCol w="352387">
                  <a:extLst>
                    <a:ext uri="{9D8B030D-6E8A-4147-A177-3AD203B41FA5}">
                      <a16:colId xmlns:a16="http://schemas.microsoft.com/office/drawing/2014/main" val="1779919968"/>
                    </a:ext>
                  </a:extLst>
                </a:gridCol>
                <a:gridCol w="352387">
                  <a:extLst>
                    <a:ext uri="{9D8B030D-6E8A-4147-A177-3AD203B41FA5}">
                      <a16:colId xmlns:a16="http://schemas.microsoft.com/office/drawing/2014/main" val="2973237226"/>
                    </a:ext>
                  </a:extLst>
                </a:gridCol>
                <a:gridCol w="352387">
                  <a:extLst>
                    <a:ext uri="{9D8B030D-6E8A-4147-A177-3AD203B41FA5}">
                      <a16:colId xmlns:a16="http://schemas.microsoft.com/office/drawing/2014/main" val="1807974239"/>
                    </a:ext>
                  </a:extLst>
                </a:gridCol>
                <a:gridCol w="1116289">
                  <a:extLst>
                    <a:ext uri="{9D8B030D-6E8A-4147-A177-3AD203B41FA5}">
                      <a16:colId xmlns:a16="http://schemas.microsoft.com/office/drawing/2014/main" val="3036104"/>
                    </a:ext>
                  </a:extLst>
                </a:gridCol>
                <a:gridCol w="97276">
                  <a:extLst>
                    <a:ext uri="{9D8B030D-6E8A-4147-A177-3AD203B41FA5}">
                      <a16:colId xmlns:a16="http://schemas.microsoft.com/office/drawing/2014/main" val="2782187359"/>
                    </a:ext>
                  </a:extLst>
                </a:gridCol>
                <a:gridCol w="2445032">
                  <a:extLst>
                    <a:ext uri="{9D8B030D-6E8A-4147-A177-3AD203B41FA5}">
                      <a16:colId xmlns:a16="http://schemas.microsoft.com/office/drawing/2014/main" val="118730877"/>
                    </a:ext>
                  </a:extLst>
                </a:gridCol>
                <a:gridCol w="47225">
                  <a:extLst>
                    <a:ext uri="{9D8B030D-6E8A-4147-A177-3AD203B41FA5}">
                      <a16:colId xmlns:a16="http://schemas.microsoft.com/office/drawing/2014/main" val="1589849860"/>
                    </a:ext>
                  </a:extLst>
                </a:gridCol>
                <a:gridCol w="1080477">
                  <a:extLst>
                    <a:ext uri="{9D8B030D-6E8A-4147-A177-3AD203B41FA5}">
                      <a16:colId xmlns:a16="http://schemas.microsoft.com/office/drawing/2014/main" val="2710469235"/>
                    </a:ext>
                  </a:extLst>
                </a:gridCol>
              </a:tblGrid>
              <a:tr h="35172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Пищевая ценность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Выход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Наименование блюда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№ р-р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extLst>
                  <a:ext uri="{0D108BD9-81ED-4DB2-BD59-A6C34878D82A}">
                    <a16:rowId xmlns:a16="http://schemas.microsoft.com/office/drawing/2014/main" val="970844896"/>
                  </a:ext>
                </a:extLst>
              </a:tr>
              <a:tr h="53774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1680160796"/>
                  </a:ext>
                </a:extLst>
              </a:tr>
              <a:tr h="20751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101770"/>
                  </a:ext>
                </a:extLst>
              </a:tr>
              <a:tr h="274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Яйцо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1789716802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Бекон в/к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007.02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2736848574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3521606246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Каша молочная "Дружба"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97.00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2113726810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012.04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838776648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1673569670"/>
                  </a:ext>
                </a:extLst>
              </a:tr>
              <a:tr h="1832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extLst>
                  <a:ext uri="{0D108BD9-81ED-4DB2-BD59-A6C34878D82A}">
                    <a16:rowId xmlns:a16="http://schemas.microsoft.com/office/drawing/2014/main" val="347269257"/>
                  </a:ext>
                </a:extLst>
              </a:tr>
              <a:tr h="20751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049655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Огурцы порционно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3726834024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350/30;250/30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Борщ украинский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346994572"/>
                  </a:ext>
                </a:extLst>
              </a:tr>
              <a:tr h="4150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40.67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Греча отварная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448406050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.050/075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Гуляш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169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3849247717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Кисель </a:t>
                      </a:r>
                      <a:r>
                        <a:rPr lang="ru-RU" sz="1200" u="none" strike="noStrike" dirty="0" smtClean="0">
                          <a:effectLst/>
                        </a:rPr>
                        <a:t>плодово-ягодный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2353179081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414756973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126632887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2867756930"/>
                  </a:ext>
                </a:extLst>
              </a:tr>
              <a:tr h="1832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6260" marR="6260" marT="626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extLst>
                  <a:ext uri="{0D108BD9-81ED-4DB2-BD59-A6C34878D82A}">
                    <a16:rowId xmlns:a16="http://schemas.microsoft.com/office/drawing/2014/main" val="3745791973"/>
                  </a:ext>
                </a:extLst>
              </a:tr>
              <a:tr h="20751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703648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Сок фруктовый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2323161477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Вафли Чудо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330.06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887716453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Апельсины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1351.01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456830245"/>
                  </a:ext>
                </a:extLst>
              </a:tr>
              <a:tr h="1832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extLst>
                  <a:ext uri="{0D108BD9-81ED-4DB2-BD59-A6C34878D82A}">
                    <a16:rowId xmlns:a16="http://schemas.microsoft.com/office/drawing/2014/main" val="432290579"/>
                  </a:ext>
                </a:extLst>
              </a:tr>
              <a:tr h="20751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182586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3734893522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3038190296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Картофельное пюре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2189720966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Котлеты рубл из птицы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184.04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371793161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1986947579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1741027885"/>
                  </a:ext>
                </a:extLst>
              </a:tr>
              <a:tr h="36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3217324278"/>
                  </a:ext>
                </a:extLst>
              </a:tr>
              <a:tr h="1832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959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extLst>
                  <a:ext uri="{0D108BD9-81ED-4DB2-BD59-A6C34878D82A}">
                    <a16:rowId xmlns:a16="http://schemas.microsoft.com/office/drawing/2014/main" val="2709628087"/>
                  </a:ext>
                </a:extLst>
              </a:tr>
              <a:tr h="20751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784216"/>
                  </a:ext>
                </a:extLst>
              </a:tr>
              <a:tr h="2075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Кефир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ctr"/>
                </a:tc>
                <a:extLst>
                  <a:ext uri="{0D108BD9-81ED-4DB2-BD59-A6C34878D82A}">
                    <a16:rowId xmlns:a16="http://schemas.microsoft.com/office/drawing/2014/main" val="1917486645"/>
                  </a:ext>
                </a:extLst>
              </a:tr>
              <a:tr h="1832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/>
                </a:tc>
                <a:extLst>
                  <a:ext uri="{0D108BD9-81ED-4DB2-BD59-A6C34878D82A}">
                    <a16:rowId xmlns:a16="http://schemas.microsoft.com/office/drawing/2014/main" val="2522145016"/>
                  </a:ext>
                </a:extLst>
              </a:tr>
              <a:tr h="183292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3273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0" marR="6260" marT="6260" marB="0" anchor="b"/>
                </a:tc>
                <a:extLst>
                  <a:ext uri="{0D108BD9-81ED-4DB2-BD59-A6C34878D82A}">
                    <a16:rowId xmlns:a16="http://schemas.microsoft.com/office/drawing/2014/main" val="1119653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811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10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D1FA3EC-07CC-4487-8D2C-846639E44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094679"/>
              </p:ext>
            </p:extLst>
          </p:nvPr>
        </p:nvGraphicFramePr>
        <p:xfrm>
          <a:off x="740978" y="1024759"/>
          <a:ext cx="5990897" cy="1035239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30806">
                  <a:extLst>
                    <a:ext uri="{9D8B030D-6E8A-4147-A177-3AD203B41FA5}">
                      <a16:colId xmlns:a16="http://schemas.microsoft.com/office/drawing/2014/main" val="270634893"/>
                    </a:ext>
                  </a:extLst>
                </a:gridCol>
                <a:gridCol w="430806">
                  <a:extLst>
                    <a:ext uri="{9D8B030D-6E8A-4147-A177-3AD203B41FA5}">
                      <a16:colId xmlns:a16="http://schemas.microsoft.com/office/drawing/2014/main" val="3860506329"/>
                    </a:ext>
                  </a:extLst>
                </a:gridCol>
                <a:gridCol w="430806">
                  <a:extLst>
                    <a:ext uri="{9D8B030D-6E8A-4147-A177-3AD203B41FA5}">
                      <a16:colId xmlns:a16="http://schemas.microsoft.com/office/drawing/2014/main" val="891304109"/>
                    </a:ext>
                  </a:extLst>
                </a:gridCol>
                <a:gridCol w="430806">
                  <a:extLst>
                    <a:ext uri="{9D8B030D-6E8A-4147-A177-3AD203B41FA5}">
                      <a16:colId xmlns:a16="http://schemas.microsoft.com/office/drawing/2014/main" val="2695418102"/>
                    </a:ext>
                  </a:extLst>
                </a:gridCol>
                <a:gridCol w="942389">
                  <a:extLst>
                    <a:ext uri="{9D8B030D-6E8A-4147-A177-3AD203B41FA5}">
                      <a16:colId xmlns:a16="http://schemas.microsoft.com/office/drawing/2014/main" val="646803738"/>
                    </a:ext>
                  </a:extLst>
                </a:gridCol>
                <a:gridCol w="1265493">
                  <a:extLst>
                    <a:ext uri="{9D8B030D-6E8A-4147-A177-3AD203B41FA5}">
                      <a16:colId xmlns:a16="http://schemas.microsoft.com/office/drawing/2014/main" val="2832825258"/>
                    </a:ext>
                  </a:extLst>
                </a:gridCol>
                <a:gridCol w="1265493">
                  <a:extLst>
                    <a:ext uri="{9D8B030D-6E8A-4147-A177-3AD203B41FA5}">
                      <a16:colId xmlns:a16="http://schemas.microsoft.com/office/drawing/2014/main" val="1216170867"/>
                    </a:ext>
                  </a:extLst>
                </a:gridCol>
                <a:gridCol w="794298">
                  <a:extLst>
                    <a:ext uri="{9D8B030D-6E8A-4147-A177-3AD203B41FA5}">
                      <a16:colId xmlns:a16="http://schemas.microsoft.com/office/drawing/2014/main" val="1460034969"/>
                    </a:ext>
                  </a:extLst>
                </a:gridCol>
              </a:tblGrid>
              <a:tr h="12934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63503707"/>
                  </a:ext>
                </a:extLst>
              </a:tr>
              <a:tr h="2061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</a:rPr>
                        <a:t>Углеводы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1159596925"/>
                  </a:ext>
                </a:extLst>
              </a:tr>
              <a:tr h="23586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803626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Сыр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4288710108"/>
                  </a:ext>
                </a:extLst>
              </a:tr>
              <a:tr h="486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920925476"/>
                  </a:ext>
                </a:extLst>
              </a:tr>
              <a:tr h="486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2984442209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3653844386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31.93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60.85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геркулесовая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114.02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2696972750"/>
                  </a:ext>
                </a:extLst>
              </a:tr>
              <a:tr h="2054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extLst>
                  <a:ext uri="{0D108BD9-81ED-4DB2-BD59-A6C34878D82A}">
                    <a16:rowId xmlns:a16="http://schemas.microsoft.com/office/drawing/2014/main" val="495640359"/>
                  </a:ext>
                </a:extLst>
              </a:tr>
              <a:tr h="23586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142242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3354762448"/>
                  </a:ext>
                </a:extLst>
              </a:tr>
              <a:tr h="517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.350/25;250/25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вермишелевый с курицей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2922619664"/>
                  </a:ext>
                </a:extLst>
              </a:tr>
              <a:tr h="4641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Рис отварной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901522418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.100/.90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Биточки говяжьи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2104978940"/>
                  </a:ext>
                </a:extLst>
              </a:tr>
              <a:tr h="4458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сухофруктов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1500929354"/>
                  </a:ext>
                </a:extLst>
              </a:tr>
              <a:tr h="445854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2410030888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2155335909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1695102232"/>
                  </a:ext>
                </a:extLst>
              </a:tr>
              <a:tr h="2054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extLst>
                  <a:ext uri="{0D108BD9-81ED-4DB2-BD59-A6C34878D82A}">
                    <a16:rowId xmlns:a16="http://schemas.microsoft.com/office/drawing/2014/main" val="2994954478"/>
                  </a:ext>
                </a:extLst>
              </a:tr>
              <a:tr h="23586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141535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4131013227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57.61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Пастила ванильная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2209036290"/>
                  </a:ext>
                </a:extLst>
              </a:tr>
              <a:tr h="281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.180/1шт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Груши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1352.01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3118339643"/>
                  </a:ext>
                </a:extLst>
              </a:tr>
              <a:tr h="2054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extLst>
                  <a:ext uri="{0D108BD9-81ED-4DB2-BD59-A6C34878D82A}">
                    <a16:rowId xmlns:a16="http://schemas.microsoft.com/office/drawing/2014/main" val="730217091"/>
                  </a:ext>
                </a:extLst>
              </a:tr>
              <a:tr h="23586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510260"/>
                  </a:ext>
                </a:extLst>
              </a:tr>
              <a:tr h="486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из белокочанной капусты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1287578810"/>
                  </a:ext>
                </a:extLst>
              </a:tr>
              <a:tr h="4793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990539158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23.89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34.65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Рагу из птицы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129.05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1959168298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984168077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834566266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720786756"/>
                  </a:ext>
                </a:extLst>
              </a:tr>
              <a:tr h="2054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973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extLst>
                  <a:ext uri="{0D108BD9-81ED-4DB2-BD59-A6C34878D82A}">
                    <a16:rowId xmlns:a16="http://schemas.microsoft.com/office/drawing/2014/main" val="151330002"/>
                  </a:ext>
                </a:extLst>
              </a:tr>
              <a:tr h="23586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409622"/>
                  </a:ext>
                </a:extLst>
              </a:tr>
              <a:tr h="2358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ctr"/>
                </a:tc>
                <a:extLst>
                  <a:ext uri="{0D108BD9-81ED-4DB2-BD59-A6C34878D82A}">
                    <a16:rowId xmlns:a16="http://schemas.microsoft.com/office/drawing/2014/main" val="396543773"/>
                  </a:ext>
                </a:extLst>
              </a:tr>
              <a:tr h="2054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/>
                </a:tc>
                <a:extLst>
                  <a:ext uri="{0D108BD9-81ED-4DB2-BD59-A6C34878D82A}">
                    <a16:rowId xmlns:a16="http://schemas.microsoft.com/office/drawing/2014/main" val="1766246813"/>
                  </a:ext>
                </a:extLst>
              </a:tr>
              <a:tr h="18260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0" marR="5840" marT="5840" marB="0" anchor="b"/>
                </a:tc>
                <a:extLst>
                  <a:ext uri="{0D108BD9-81ED-4DB2-BD59-A6C34878D82A}">
                    <a16:rowId xmlns:a16="http://schemas.microsoft.com/office/drawing/2014/main" val="3782921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935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11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148208"/>
              </p:ext>
            </p:extLst>
          </p:nvPr>
        </p:nvGraphicFramePr>
        <p:xfrm>
          <a:off x="700390" y="972773"/>
          <a:ext cx="5972784" cy="1066012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80966">
                  <a:extLst>
                    <a:ext uri="{9D8B030D-6E8A-4147-A177-3AD203B41FA5}">
                      <a16:colId xmlns:a16="http://schemas.microsoft.com/office/drawing/2014/main" val="686916118"/>
                    </a:ext>
                  </a:extLst>
                </a:gridCol>
                <a:gridCol w="480966">
                  <a:extLst>
                    <a:ext uri="{9D8B030D-6E8A-4147-A177-3AD203B41FA5}">
                      <a16:colId xmlns:a16="http://schemas.microsoft.com/office/drawing/2014/main" val="2300505780"/>
                    </a:ext>
                  </a:extLst>
                </a:gridCol>
                <a:gridCol w="480966">
                  <a:extLst>
                    <a:ext uri="{9D8B030D-6E8A-4147-A177-3AD203B41FA5}">
                      <a16:colId xmlns:a16="http://schemas.microsoft.com/office/drawing/2014/main" val="2052929424"/>
                    </a:ext>
                  </a:extLst>
                </a:gridCol>
                <a:gridCol w="480966">
                  <a:extLst>
                    <a:ext uri="{9D8B030D-6E8A-4147-A177-3AD203B41FA5}">
                      <a16:colId xmlns:a16="http://schemas.microsoft.com/office/drawing/2014/main" val="3184816413"/>
                    </a:ext>
                  </a:extLst>
                </a:gridCol>
                <a:gridCol w="880200">
                  <a:extLst>
                    <a:ext uri="{9D8B030D-6E8A-4147-A177-3AD203B41FA5}">
                      <a16:colId xmlns:a16="http://schemas.microsoft.com/office/drawing/2014/main" val="1478269427"/>
                    </a:ext>
                  </a:extLst>
                </a:gridCol>
                <a:gridCol w="1433467">
                  <a:extLst>
                    <a:ext uri="{9D8B030D-6E8A-4147-A177-3AD203B41FA5}">
                      <a16:colId xmlns:a16="http://schemas.microsoft.com/office/drawing/2014/main" val="554668433"/>
                    </a:ext>
                  </a:extLst>
                </a:gridCol>
                <a:gridCol w="993369">
                  <a:extLst>
                    <a:ext uri="{9D8B030D-6E8A-4147-A177-3AD203B41FA5}">
                      <a16:colId xmlns:a16="http://schemas.microsoft.com/office/drawing/2014/main" val="3849297593"/>
                    </a:ext>
                  </a:extLst>
                </a:gridCol>
                <a:gridCol w="741884">
                  <a:extLst>
                    <a:ext uri="{9D8B030D-6E8A-4147-A177-3AD203B41FA5}">
                      <a16:colId xmlns:a16="http://schemas.microsoft.com/office/drawing/2014/main" val="97745070"/>
                    </a:ext>
                  </a:extLst>
                </a:gridCol>
              </a:tblGrid>
              <a:tr h="13504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712018772"/>
                  </a:ext>
                </a:extLst>
              </a:tr>
              <a:tr h="1350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787630057"/>
                  </a:ext>
                </a:extLst>
              </a:tr>
              <a:tr h="246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919416"/>
                  </a:ext>
                </a:extLst>
              </a:tr>
              <a:tr h="516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53511111"/>
                  </a:ext>
                </a:extLst>
              </a:tr>
              <a:tr h="4925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10.78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.200/.030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Пудинг творожный с молоком  сгущённым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93.00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569377627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2458995775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00009639"/>
                  </a:ext>
                </a:extLst>
              </a:tr>
              <a:tr h="2144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973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extLst>
                  <a:ext uri="{0D108BD9-81ED-4DB2-BD59-A6C34878D82A}">
                    <a16:rowId xmlns:a16="http://schemas.microsoft.com/office/drawing/2014/main" val="1763360528"/>
                  </a:ext>
                </a:extLst>
              </a:tr>
              <a:tr h="246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189387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Огурцы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750664890"/>
                  </a:ext>
                </a:extLst>
              </a:tr>
              <a:tr h="516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.350/30;.250/30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Щи из свежей капусты со сметаной  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46.01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4079737146"/>
                  </a:ext>
                </a:extLst>
              </a:tr>
              <a:tr h="5083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41.89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Макароны отварные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2989268883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.100/090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Фрикадельки мясные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665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4260966610"/>
                  </a:ext>
                </a:extLst>
              </a:tr>
              <a:tr h="4655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Кисель плодовоягодный брик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808940280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412105204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3169322434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3832345517"/>
                  </a:ext>
                </a:extLst>
              </a:tr>
              <a:tr h="2144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extLst>
                  <a:ext uri="{0D108BD9-81ED-4DB2-BD59-A6C34878D82A}">
                    <a16:rowId xmlns:a16="http://schemas.microsoft.com/office/drawing/2014/main" val="3860649879"/>
                  </a:ext>
                </a:extLst>
              </a:tr>
              <a:tr h="246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91714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18.94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464138292"/>
                  </a:ext>
                </a:extLst>
              </a:tr>
              <a:tr h="236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20.56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.029/1шт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Десерт "Бонжюр"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332.01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815315916"/>
                  </a:ext>
                </a:extLst>
              </a:tr>
              <a:tr h="2621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.121/1шт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Киви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81700187"/>
                  </a:ext>
                </a:extLst>
              </a:tr>
              <a:tr h="2144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277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extLst>
                  <a:ext uri="{0D108BD9-81ED-4DB2-BD59-A6C34878D82A}">
                    <a16:rowId xmlns:a16="http://schemas.microsoft.com/office/drawing/2014/main" val="851987894"/>
                  </a:ext>
                </a:extLst>
              </a:tr>
              <a:tr h="246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940789"/>
                  </a:ext>
                </a:extLst>
              </a:tr>
              <a:tr h="4655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940595004"/>
                  </a:ext>
                </a:extLst>
              </a:tr>
              <a:tr h="694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2.74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из свежих овощей с маслом растительным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028.05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2550254378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Картофельное пюре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4099333035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.130/.110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Треска-филе жареная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139.01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3941237464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2033836355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508121588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2179468526"/>
                  </a:ext>
                </a:extLst>
              </a:tr>
              <a:tr h="2144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extLst>
                  <a:ext uri="{0D108BD9-81ED-4DB2-BD59-A6C34878D82A}">
                    <a16:rowId xmlns:a16="http://schemas.microsoft.com/office/drawing/2014/main" val="3105790225"/>
                  </a:ext>
                </a:extLst>
              </a:tr>
              <a:tr h="246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253521"/>
                  </a:ext>
                </a:extLst>
              </a:tr>
              <a:tr h="246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Кефир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ctr"/>
                </a:tc>
                <a:extLst>
                  <a:ext uri="{0D108BD9-81ED-4DB2-BD59-A6C34878D82A}">
                    <a16:rowId xmlns:a16="http://schemas.microsoft.com/office/drawing/2014/main" val="1740722671"/>
                  </a:ext>
                </a:extLst>
              </a:tr>
              <a:tr h="2144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/>
                </a:tc>
                <a:extLst>
                  <a:ext uri="{0D108BD9-81ED-4DB2-BD59-A6C34878D82A}">
                    <a16:rowId xmlns:a16="http://schemas.microsoft.com/office/drawing/2014/main" val="3073106448"/>
                  </a:ext>
                </a:extLst>
              </a:tr>
              <a:tr h="190648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49" marR="5949" marT="5949" marB="0" anchor="b"/>
                </a:tc>
                <a:extLst>
                  <a:ext uri="{0D108BD9-81ED-4DB2-BD59-A6C34878D82A}">
                    <a16:rowId xmlns:a16="http://schemas.microsoft.com/office/drawing/2014/main" val="2689244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146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12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128302"/>
              </p:ext>
            </p:extLst>
          </p:nvPr>
        </p:nvGraphicFramePr>
        <p:xfrm>
          <a:off x="778212" y="972764"/>
          <a:ext cx="5914417" cy="106208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56855">
                  <a:extLst>
                    <a:ext uri="{9D8B030D-6E8A-4147-A177-3AD203B41FA5}">
                      <a16:colId xmlns:a16="http://schemas.microsoft.com/office/drawing/2014/main" val="2687719259"/>
                    </a:ext>
                  </a:extLst>
                </a:gridCol>
                <a:gridCol w="456855">
                  <a:extLst>
                    <a:ext uri="{9D8B030D-6E8A-4147-A177-3AD203B41FA5}">
                      <a16:colId xmlns:a16="http://schemas.microsoft.com/office/drawing/2014/main" val="970155576"/>
                    </a:ext>
                  </a:extLst>
                </a:gridCol>
                <a:gridCol w="456855">
                  <a:extLst>
                    <a:ext uri="{9D8B030D-6E8A-4147-A177-3AD203B41FA5}">
                      <a16:colId xmlns:a16="http://schemas.microsoft.com/office/drawing/2014/main" val="2162511718"/>
                    </a:ext>
                  </a:extLst>
                </a:gridCol>
                <a:gridCol w="456855">
                  <a:extLst>
                    <a:ext uri="{9D8B030D-6E8A-4147-A177-3AD203B41FA5}">
                      <a16:colId xmlns:a16="http://schemas.microsoft.com/office/drawing/2014/main" val="2768155444"/>
                    </a:ext>
                  </a:extLst>
                </a:gridCol>
                <a:gridCol w="864320">
                  <a:extLst>
                    <a:ext uri="{9D8B030D-6E8A-4147-A177-3AD203B41FA5}">
                      <a16:colId xmlns:a16="http://schemas.microsoft.com/office/drawing/2014/main" val="3449182905"/>
                    </a:ext>
                  </a:extLst>
                </a:gridCol>
                <a:gridCol w="1407605">
                  <a:extLst>
                    <a:ext uri="{9D8B030D-6E8A-4147-A177-3AD203B41FA5}">
                      <a16:colId xmlns:a16="http://schemas.microsoft.com/office/drawing/2014/main" val="3002609762"/>
                    </a:ext>
                  </a:extLst>
                </a:gridCol>
                <a:gridCol w="1086574">
                  <a:extLst>
                    <a:ext uri="{9D8B030D-6E8A-4147-A177-3AD203B41FA5}">
                      <a16:colId xmlns:a16="http://schemas.microsoft.com/office/drawing/2014/main" val="1544270714"/>
                    </a:ext>
                  </a:extLst>
                </a:gridCol>
                <a:gridCol w="728498">
                  <a:extLst>
                    <a:ext uri="{9D8B030D-6E8A-4147-A177-3AD203B41FA5}">
                      <a16:colId xmlns:a16="http://schemas.microsoft.com/office/drawing/2014/main" val="2132536863"/>
                    </a:ext>
                  </a:extLst>
                </a:gridCol>
              </a:tblGrid>
              <a:tr h="135261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1252277594"/>
                  </a:ext>
                </a:extLst>
              </a:tr>
              <a:tr h="13526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2692204535"/>
                  </a:ext>
                </a:extLst>
              </a:tr>
              <a:tr h="2466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912468"/>
                  </a:ext>
                </a:extLst>
              </a:tr>
              <a:tr h="5171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1071951159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Бекон в/к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4251998537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Омлет из яиц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2683115951"/>
                  </a:ext>
                </a:extLst>
              </a:tr>
              <a:tr h="5012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1207159043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4260640806"/>
                  </a:ext>
                </a:extLst>
              </a:tr>
              <a:tr h="2148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extLst>
                  <a:ext uri="{0D108BD9-81ED-4DB2-BD59-A6C34878D82A}">
                    <a16:rowId xmlns:a16="http://schemas.microsoft.com/office/drawing/2014/main" val="1636113606"/>
                  </a:ext>
                </a:extLst>
              </a:tr>
              <a:tr h="2466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244079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.070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28072504"/>
                  </a:ext>
                </a:extLst>
              </a:tr>
              <a:tr h="5092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.350;250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 картофельный с рыбными  консервами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3338743452"/>
                  </a:ext>
                </a:extLst>
              </a:tr>
              <a:tr h="5012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Греча отварная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502764729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Мясо тушеное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4882189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Компот из сухофруктов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2555851351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826694735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26325926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737476758"/>
                  </a:ext>
                </a:extLst>
              </a:tr>
              <a:tr h="2148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extLst>
                  <a:ext uri="{0D108BD9-81ED-4DB2-BD59-A6C34878D82A}">
                    <a16:rowId xmlns:a16="http://schemas.microsoft.com/office/drawing/2014/main" val="2130835703"/>
                  </a:ext>
                </a:extLst>
              </a:tr>
              <a:tr h="2466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057697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3641813683"/>
                  </a:ext>
                </a:extLst>
              </a:tr>
              <a:tr h="3182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.040/1шт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Бисквит "Алёнка"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3388343516"/>
                  </a:ext>
                </a:extLst>
              </a:tr>
              <a:tr h="3103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.200/2шт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Мандарины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2865933624"/>
                  </a:ext>
                </a:extLst>
              </a:tr>
              <a:tr h="2148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extLst>
                  <a:ext uri="{0D108BD9-81ED-4DB2-BD59-A6C34878D82A}">
                    <a16:rowId xmlns:a16="http://schemas.microsoft.com/office/drawing/2014/main" val="4222325436"/>
                  </a:ext>
                </a:extLst>
              </a:tr>
              <a:tr h="2466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561379"/>
                  </a:ext>
                </a:extLst>
              </a:tr>
              <a:tr h="5092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3767528292"/>
                  </a:ext>
                </a:extLst>
              </a:tr>
              <a:tr h="6954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Салат из свежих огурцов с маслом растительным 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2887558625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Плов с курицей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430983274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3094340212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1517118388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3209123309"/>
                  </a:ext>
                </a:extLst>
              </a:tr>
              <a:tr h="2148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extLst>
                  <a:ext uri="{0D108BD9-81ED-4DB2-BD59-A6C34878D82A}">
                    <a16:rowId xmlns:a16="http://schemas.microsoft.com/office/drawing/2014/main" val="1967803244"/>
                  </a:ext>
                </a:extLst>
              </a:tr>
              <a:tr h="2466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954281"/>
                  </a:ext>
                </a:extLst>
              </a:tr>
              <a:tr h="246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ctr"/>
                </a:tc>
                <a:extLst>
                  <a:ext uri="{0D108BD9-81ED-4DB2-BD59-A6C34878D82A}">
                    <a16:rowId xmlns:a16="http://schemas.microsoft.com/office/drawing/2014/main" val="2704483660"/>
                  </a:ext>
                </a:extLst>
              </a:tr>
              <a:tr h="2148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/>
                </a:tc>
                <a:extLst>
                  <a:ext uri="{0D108BD9-81ED-4DB2-BD59-A6C34878D82A}">
                    <a16:rowId xmlns:a16="http://schemas.microsoft.com/office/drawing/2014/main" val="3447971207"/>
                  </a:ext>
                </a:extLst>
              </a:tr>
              <a:tr h="190957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1" marR="5981" marT="5981" marB="0" anchor="b"/>
                </a:tc>
                <a:extLst>
                  <a:ext uri="{0D108BD9-81ED-4DB2-BD59-A6C34878D82A}">
                    <a16:rowId xmlns:a16="http://schemas.microsoft.com/office/drawing/2014/main" val="348782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014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13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00357"/>
              </p:ext>
            </p:extLst>
          </p:nvPr>
        </p:nvGraphicFramePr>
        <p:xfrm>
          <a:off x="758758" y="992219"/>
          <a:ext cx="5836594" cy="10826397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52733">
                  <a:extLst>
                    <a:ext uri="{9D8B030D-6E8A-4147-A177-3AD203B41FA5}">
                      <a16:colId xmlns:a16="http://schemas.microsoft.com/office/drawing/2014/main" val="4092588718"/>
                    </a:ext>
                  </a:extLst>
                </a:gridCol>
                <a:gridCol w="452733">
                  <a:extLst>
                    <a:ext uri="{9D8B030D-6E8A-4147-A177-3AD203B41FA5}">
                      <a16:colId xmlns:a16="http://schemas.microsoft.com/office/drawing/2014/main" val="836876009"/>
                    </a:ext>
                  </a:extLst>
                </a:gridCol>
                <a:gridCol w="452733">
                  <a:extLst>
                    <a:ext uri="{9D8B030D-6E8A-4147-A177-3AD203B41FA5}">
                      <a16:colId xmlns:a16="http://schemas.microsoft.com/office/drawing/2014/main" val="3706858997"/>
                    </a:ext>
                  </a:extLst>
                </a:gridCol>
                <a:gridCol w="452733">
                  <a:extLst>
                    <a:ext uri="{9D8B030D-6E8A-4147-A177-3AD203B41FA5}">
                      <a16:colId xmlns:a16="http://schemas.microsoft.com/office/drawing/2014/main" val="557974714"/>
                    </a:ext>
                  </a:extLst>
                </a:gridCol>
                <a:gridCol w="856524">
                  <a:extLst>
                    <a:ext uri="{9D8B030D-6E8A-4147-A177-3AD203B41FA5}">
                      <a16:colId xmlns:a16="http://schemas.microsoft.com/office/drawing/2014/main" val="523235760"/>
                    </a:ext>
                  </a:extLst>
                </a:gridCol>
                <a:gridCol w="1394910">
                  <a:extLst>
                    <a:ext uri="{9D8B030D-6E8A-4147-A177-3AD203B41FA5}">
                      <a16:colId xmlns:a16="http://schemas.microsoft.com/office/drawing/2014/main" val="2093571251"/>
                    </a:ext>
                  </a:extLst>
                </a:gridCol>
                <a:gridCol w="1052300">
                  <a:extLst>
                    <a:ext uri="{9D8B030D-6E8A-4147-A177-3AD203B41FA5}">
                      <a16:colId xmlns:a16="http://schemas.microsoft.com/office/drawing/2014/main" val="3081198985"/>
                    </a:ext>
                  </a:extLst>
                </a:gridCol>
                <a:gridCol w="721928">
                  <a:extLst>
                    <a:ext uri="{9D8B030D-6E8A-4147-A177-3AD203B41FA5}">
                      <a16:colId xmlns:a16="http://schemas.microsoft.com/office/drawing/2014/main" val="3472908967"/>
                    </a:ext>
                  </a:extLst>
                </a:gridCol>
              </a:tblGrid>
              <a:tr h="139785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2014074832"/>
                  </a:ext>
                </a:extLst>
              </a:tr>
              <a:tr h="13978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3601792280"/>
                  </a:ext>
                </a:extLst>
              </a:tr>
              <a:tr h="25490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93097"/>
                  </a:ext>
                </a:extLst>
              </a:tr>
              <a:tr h="4983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787375235"/>
                  </a:ext>
                </a:extLst>
              </a:tr>
              <a:tr h="509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.220/200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рисовая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3827186346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286968412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589671179"/>
                  </a:ext>
                </a:extLst>
              </a:tr>
              <a:tr h="2220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691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extLst>
                  <a:ext uri="{0D108BD9-81ED-4DB2-BD59-A6C34878D82A}">
                    <a16:rowId xmlns:a16="http://schemas.microsoft.com/office/drawing/2014/main" val="90862825"/>
                  </a:ext>
                </a:extLst>
              </a:tr>
              <a:tr h="25490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498718"/>
                  </a:ext>
                </a:extLst>
              </a:tr>
              <a:tr h="5180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из белокочанной капусты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1697058269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.350/10;.250/10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Рассольник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57.02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1979546677"/>
                  </a:ext>
                </a:extLst>
              </a:tr>
              <a:tr h="5262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Пюре гороховое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4234970119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.130/110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Куры отварные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3338046133"/>
                  </a:ext>
                </a:extLst>
              </a:tr>
              <a:tr h="4983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Кисель плодовоягодный брик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1049428023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3279474491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1809279940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2961325847"/>
                  </a:ext>
                </a:extLst>
              </a:tr>
              <a:tr h="2220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143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extLst>
                  <a:ext uri="{0D108BD9-81ED-4DB2-BD59-A6C34878D82A}">
                    <a16:rowId xmlns:a16="http://schemas.microsoft.com/office/drawing/2014/main" val="2097549785"/>
                  </a:ext>
                </a:extLst>
              </a:tr>
              <a:tr h="25490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580977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2029653637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35.45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Супер-контик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332.02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4230150919"/>
                  </a:ext>
                </a:extLst>
              </a:tr>
              <a:tr h="427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29.46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Бананы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1644718890"/>
                  </a:ext>
                </a:extLst>
              </a:tr>
              <a:tr h="2220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extLst>
                  <a:ext uri="{0D108BD9-81ED-4DB2-BD59-A6C34878D82A}">
                    <a16:rowId xmlns:a16="http://schemas.microsoft.com/office/drawing/2014/main" val="1601970064"/>
                  </a:ext>
                </a:extLst>
              </a:tr>
              <a:tr h="25490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676272"/>
                  </a:ext>
                </a:extLst>
              </a:tr>
              <a:tr h="509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1269282057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959795974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Капуста тушеная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3109763580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.075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Шницель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824325201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122620361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172394680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268559454"/>
                  </a:ext>
                </a:extLst>
              </a:tr>
              <a:tr h="2220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extLst>
                  <a:ext uri="{0D108BD9-81ED-4DB2-BD59-A6C34878D82A}">
                    <a16:rowId xmlns:a16="http://schemas.microsoft.com/office/drawing/2014/main" val="4188594195"/>
                  </a:ext>
                </a:extLst>
              </a:tr>
              <a:tr h="25490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430588"/>
                  </a:ext>
                </a:extLst>
              </a:tr>
              <a:tr h="254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Кефир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ctr"/>
                </a:tc>
                <a:extLst>
                  <a:ext uri="{0D108BD9-81ED-4DB2-BD59-A6C34878D82A}">
                    <a16:rowId xmlns:a16="http://schemas.microsoft.com/office/drawing/2014/main" val="3651434789"/>
                  </a:ext>
                </a:extLst>
              </a:tr>
              <a:tr h="2220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/>
                </a:tc>
                <a:extLst>
                  <a:ext uri="{0D108BD9-81ED-4DB2-BD59-A6C34878D82A}">
                    <a16:rowId xmlns:a16="http://schemas.microsoft.com/office/drawing/2014/main" val="546867480"/>
                  </a:ext>
                </a:extLst>
              </a:tr>
              <a:tr h="19734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3131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6" marR="6136" marT="6136" marB="0" anchor="b"/>
                </a:tc>
                <a:extLst>
                  <a:ext uri="{0D108BD9-81ED-4DB2-BD59-A6C34878D82A}">
                    <a16:rowId xmlns:a16="http://schemas.microsoft.com/office/drawing/2014/main" val="2031731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421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14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62049"/>
              </p:ext>
            </p:extLst>
          </p:nvPr>
        </p:nvGraphicFramePr>
        <p:xfrm>
          <a:off x="710795" y="1011103"/>
          <a:ext cx="6001292" cy="10856905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40911">
                  <a:extLst>
                    <a:ext uri="{9D8B030D-6E8A-4147-A177-3AD203B41FA5}">
                      <a16:colId xmlns:a16="http://schemas.microsoft.com/office/drawing/2014/main" val="251561648"/>
                    </a:ext>
                  </a:extLst>
                </a:gridCol>
                <a:gridCol w="440911">
                  <a:extLst>
                    <a:ext uri="{9D8B030D-6E8A-4147-A177-3AD203B41FA5}">
                      <a16:colId xmlns:a16="http://schemas.microsoft.com/office/drawing/2014/main" val="187472742"/>
                    </a:ext>
                  </a:extLst>
                </a:gridCol>
                <a:gridCol w="440911">
                  <a:extLst>
                    <a:ext uri="{9D8B030D-6E8A-4147-A177-3AD203B41FA5}">
                      <a16:colId xmlns:a16="http://schemas.microsoft.com/office/drawing/2014/main" val="2777573679"/>
                    </a:ext>
                  </a:extLst>
                </a:gridCol>
                <a:gridCol w="440911">
                  <a:extLst>
                    <a:ext uri="{9D8B030D-6E8A-4147-A177-3AD203B41FA5}">
                      <a16:colId xmlns:a16="http://schemas.microsoft.com/office/drawing/2014/main" val="1047045081"/>
                    </a:ext>
                  </a:extLst>
                </a:gridCol>
                <a:gridCol w="857328">
                  <a:extLst>
                    <a:ext uri="{9D8B030D-6E8A-4147-A177-3AD203B41FA5}">
                      <a16:colId xmlns:a16="http://schemas.microsoft.com/office/drawing/2014/main" val="3688286321"/>
                    </a:ext>
                  </a:extLst>
                </a:gridCol>
                <a:gridCol w="1396219">
                  <a:extLst>
                    <a:ext uri="{9D8B030D-6E8A-4147-A177-3AD203B41FA5}">
                      <a16:colId xmlns:a16="http://schemas.microsoft.com/office/drawing/2014/main" val="305770532"/>
                    </a:ext>
                  </a:extLst>
                </a:gridCol>
                <a:gridCol w="1261496">
                  <a:extLst>
                    <a:ext uri="{9D8B030D-6E8A-4147-A177-3AD203B41FA5}">
                      <a16:colId xmlns:a16="http://schemas.microsoft.com/office/drawing/2014/main" val="2375137539"/>
                    </a:ext>
                  </a:extLst>
                </a:gridCol>
                <a:gridCol w="722605">
                  <a:extLst>
                    <a:ext uri="{9D8B030D-6E8A-4147-A177-3AD203B41FA5}">
                      <a16:colId xmlns:a16="http://schemas.microsoft.com/office/drawing/2014/main" val="1745643471"/>
                    </a:ext>
                  </a:extLst>
                </a:gridCol>
              </a:tblGrid>
              <a:tr h="136923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434375408"/>
                  </a:ext>
                </a:extLst>
              </a:tr>
              <a:tr h="1369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10336176"/>
                  </a:ext>
                </a:extLst>
              </a:tr>
              <a:tr h="24968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816958"/>
                  </a:ext>
                </a:extLst>
              </a:tr>
              <a:tr h="483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41499594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Сыр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442442098"/>
                  </a:ext>
                </a:extLst>
              </a:tr>
              <a:tr h="4993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37.04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.220/200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"Боярская"с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97.01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2021582930"/>
                  </a:ext>
                </a:extLst>
              </a:tr>
              <a:tr h="507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794658692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2568443042"/>
                  </a:ext>
                </a:extLst>
              </a:tr>
              <a:tr h="2174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extLst>
                  <a:ext uri="{0D108BD9-81ED-4DB2-BD59-A6C34878D82A}">
                    <a16:rowId xmlns:a16="http://schemas.microsoft.com/office/drawing/2014/main" val="3394094526"/>
                  </a:ext>
                </a:extLst>
              </a:tr>
              <a:tr h="24968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417178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Огурцы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809743076"/>
                  </a:ext>
                </a:extLst>
              </a:tr>
              <a:tr h="4719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17.03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.350/10;250/10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из овощей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58.00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4159917337"/>
                  </a:ext>
                </a:extLst>
              </a:tr>
              <a:tr h="523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Рис отварной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231.03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222614919"/>
                  </a:ext>
                </a:extLst>
              </a:tr>
              <a:tr h="4719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Котлеты рубленые из птицы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184.04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60037266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сухофруктов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122119348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266238309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774088787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568781171"/>
                  </a:ext>
                </a:extLst>
              </a:tr>
              <a:tr h="2174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151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extLst>
                  <a:ext uri="{0D108BD9-81ED-4DB2-BD59-A6C34878D82A}">
                    <a16:rowId xmlns:a16="http://schemas.microsoft.com/office/drawing/2014/main" val="1149388341"/>
                  </a:ext>
                </a:extLst>
              </a:tr>
              <a:tr h="24968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507842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731168654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54.11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.070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Вафли Артек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330.06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2345747323"/>
                  </a:ext>
                </a:extLst>
              </a:tr>
              <a:tr h="418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.230/1шт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Груши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1352.02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172761883"/>
                  </a:ext>
                </a:extLst>
              </a:tr>
              <a:tr h="2174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extLst>
                  <a:ext uri="{0D108BD9-81ED-4DB2-BD59-A6C34878D82A}">
                    <a16:rowId xmlns:a16="http://schemas.microsoft.com/office/drawing/2014/main" val="2648399046"/>
                  </a:ext>
                </a:extLst>
              </a:tr>
              <a:tr h="24968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48253"/>
                  </a:ext>
                </a:extLst>
              </a:tr>
              <a:tr h="523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278830629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"Здоровье"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2124048990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17.15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26.59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.200/50;150/50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Рагу из овощей с мясом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129.01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2691635245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1013129087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2303702029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543697692"/>
                  </a:ext>
                </a:extLst>
              </a:tr>
              <a:tr h="2174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extLst>
                  <a:ext uri="{0D108BD9-81ED-4DB2-BD59-A6C34878D82A}">
                    <a16:rowId xmlns:a16="http://schemas.microsoft.com/office/drawing/2014/main" val="1365123547"/>
                  </a:ext>
                </a:extLst>
              </a:tr>
              <a:tr h="24968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870164"/>
                  </a:ext>
                </a:extLst>
              </a:tr>
              <a:tr h="249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ctr"/>
                </a:tc>
                <a:extLst>
                  <a:ext uri="{0D108BD9-81ED-4DB2-BD59-A6C34878D82A}">
                    <a16:rowId xmlns:a16="http://schemas.microsoft.com/office/drawing/2014/main" val="3344091042"/>
                  </a:ext>
                </a:extLst>
              </a:tr>
              <a:tr h="21746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/>
                </a:tc>
                <a:extLst>
                  <a:ext uri="{0D108BD9-81ED-4DB2-BD59-A6C34878D82A}">
                    <a16:rowId xmlns:a16="http://schemas.microsoft.com/office/drawing/2014/main" val="1827512226"/>
                  </a:ext>
                </a:extLst>
              </a:tr>
              <a:tr h="193304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87" marR="5987" marT="5987" marB="0" anchor="b"/>
                </a:tc>
                <a:extLst>
                  <a:ext uri="{0D108BD9-81ED-4DB2-BD59-A6C34878D82A}">
                    <a16:rowId xmlns:a16="http://schemas.microsoft.com/office/drawing/2014/main" val="509196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031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15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512226"/>
              </p:ext>
            </p:extLst>
          </p:nvPr>
        </p:nvGraphicFramePr>
        <p:xfrm>
          <a:off x="748050" y="1043664"/>
          <a:ext cx="5711117" cy="1081402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33756">
                  <a:extLst>
                    <a:ext uri="{9D8B030D-6E8A-4147-A177-3AD203B41FA5}">
                      <a16:colId xmlns:a16="http://schemas.microsoft.com/office/drawing/2014/main" val="2515447777"/>
                    </a:ext>
                  </a:extLst>
                </a:gridCol>
                <a:gridCol w="433756">
                  <a:extLst>
                    <a:ext uri="{9D8B030D-6E8A-4147-A177-3AD203B41FA5}">
                      <a16:colId xmlns:a16="http://schemas.microsoft.com/office/drawing/2014/main" val="1402420410"/>
                    </a:ext>
                  </a:extLst>
                </a:gridCol>
                <a:gridCol w="433756">
                  <a:extLst>
                    <a:ext uri="{9D8B030D-6E8A-4147-A177-3AD203B41FA5}">
                      <a16:colId xmlns:a16="http://schemas.microsoft.com/office/drawing/2014/main" val="4274231292"/>
                    </a:ext>
                  </a:extLst>
                </a:gridCol>
                <a:gridCol w="433756">
                  <a:extLst>
                    <a:ext uri="{9D8B030D-6E8A-4147-A177-3AD203B41FA5}">
                      <a16:colId xmlns:a16="http://schemas.microsoft.com/office/drawing/2014/main" val="2279359496"/>
                    </a:ext>
                  </a:extLst>
                </a:gridCol>
                <a:gridCol w="843413">
                  <a:extLst>
                    <a:ext uri="{9D8B030D-6E8A-4147-A177-3AD203B41FA5}">
                      <a16:colId xmlns:a16="http://schemas.microsoft.com/office/drawing/2014/main" val="1203370524"/>
                    </a:ext>
                  </a:extLst>
                </a:gridCol>
                <a:gridCol w="1373559">
                  <a:extLst>
                    <a:ext uri="{9D8B030D-6E8A-4147-A177-3AD203B41FA5}">
                      <a16:colId xmlns:a16="http://schemas.microsoft.com/office/drawing/2014/main" val="1539495364"/>
                    </a:ext>
                  </a:extLst>
                </a:gridCol>
                <a:gridCol w="1048244">
                  <a:extLst>
                    <a:ext uri="{9D8B030D-6E8A-4147-A177-3AD203B41FA5}">
                      <a16:colId xmlns:a16="http://schemas.microsoft.com/office/drawing/2014/main" val="2973936764"/>
                    </a:ext>
                  </a:extLst>
                </a:gridCol>
                <a:gridCol w="710877">
                  <a:extLst>
                    <a:ext uri="{9D8B030D-6E8A-4147-A177-3AD203B41FA5}">
                      <a16:colId xmlns:a16="http://schemas.microsoft.com/office/drawing/2014/main" val="874240784"/>
                    </a:ext>
                  </a:extLst>
                </a:gridCol>
              </a:tblGrid>
              <a:tr h="131258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3529074224"/>
                  </a:ext>
                </a:extLst>
              </a:tr>
              <a:tr h="1312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2240861546"/>
                  </a:ext>
                </a:extLst>
              </a:tr>
              <a:tr h="23880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399209"/>
                  </a:ext>
                </a:extLst>
              </a:tr>
              <a:tr h="400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Яйцо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833523641"/>
                  </a:ext>
                </a:extLst>
              </a:tr>
              <a:tr h="4699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3770956492"/>
                  </a:ext>
                </a:extLst>
              </a:tr>
              <a:tr h="477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32.2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.220/200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манная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2257058258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4003954447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102485879"/>
                  </a:ext>
                </a:extLst>
              </a:tr>
              <a:tr h="207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extLst>
                  <a:ext uri="{0D108BD9-81ED-4DB2-BD59-A6C34878D82A}">
                    <a16:rowId xmlns:a16="http://schemas.microsoft.com/office/drawing/2014/main" val="2799803742"/>
                  </a:ext>
                </a:extLst>
              </a:tr>
              <a:tr h="23880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881537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2672128100"/>
                  </a:ext>
                </a:extLst>
              </a:tr>
              <a:tr h="500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.350/25;.250/25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вермишелевый с курицей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3010163649"/>
                  </a:ext>
                </a:extLst>
              </a:tr>
              <a:tr h="460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40.67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Греча отварная с маслом слив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2957305047"/>
                  </a:ext>
                </a:extLst>
              </a:tr>
              <a:tr h="4622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.050/50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Печень говяжья по-строгановски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678931109"/>
                  </a:ext>
                </a:extLst>
              </a:tr>
              <a:tr h="477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28.08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свежих 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207.01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4044527657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3978655523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431211739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520850407"/>
                  </a:ext>
                </a:extLst>
              </a:tr>
              <a:tr h="207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extLst>
                  <a:ext uri="{0D108BD9-81ED-4DB2-BD59-A6C34878D82A}">
                    <a16:rowId xmlns:a16="http://schemas.microsoft.com/office/drawing/2014/main" val="2270057649"/>
                  </a:ext>
                </a:extLst>
              </a:tr>
              <a:tr h="23880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070482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3388849379"/>
                  </a:ext>
                </a:extLst>
              </a:tr>
              <a:tr h="2773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Палочки кукурузные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1264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653935133"/>
                  </a:ext>
                </a:extLst>
              </a:tr>
              <a:tr h="2773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Яблоки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351.03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517249523"/>
                  </a:ext>
                </a:extLst>
              </a:tr>
              <a:tr h="207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extLst>
                  <a:ext uri="{0D108BD9-81ED-4DB2-BD59-A6C34878D82A}">
                    <a16:rowId xmlns:a16="http://schemas.microsoft.com/office/drawing/2014/main" val="575946122"/>
                  </a:ext>
                </a:extLst>
              </a:tr>
              <a:tr h="23880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80608"/>
                  </a:ext>
                </a:extLst>
              </a:tr>
              <a:tr h="4622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1430145748"/>
                  </a:ext>
                </a:extLst>
              </a:tr>
              <a:tr h="477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из свеклы с растительным маслом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2110809484"/>
                  </a:ext>
                </a:extLst>
              </a:tr>
              <a:tr h="460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370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Картофельная запеканка с мясом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708087600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3808718301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3529717967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3290215869"/>
                  </a:ext>
                </a:extLst>
              </a:tr>
              <a:tr h="207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extLst>
                  <a:ext uri="{0D108BD9-81ED-4DB2-BD59-A6C34878D82A}">
                    <a16:rowId xmlns:a16="http://schemas.microsoft.com/office/drawing/2014/main" val="3702204327"/>
                  </a:ext>
                </a:extLst>
              </a:tr>
              <a:tr h="23880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477119"/>
                  </a:ext>
                </a:extLst>
              </a:tr>
              <a:tr h="2388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Кефир 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ctr"/>
                </a:tc>
                <a:extLst>
                  <a:ext uri="{0D108BD9-81ED-4DB2-BD59-A6C34878D82A}">
                    <a16:rowId xmlns:a16="http://schemas.microsoft.com/office/drawing/2014/main" val="4238366026"/>
                  </a:ext>
                </a:extLst>
              </a:tr>
              <a:tr h="207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/>
                </a:tc>
                <a:extLst>
                  <a:ext uri="{0D108BD9-81ED-4DB2-BD59-A6C34878D82A}">
                    <a16:rowId xmlns:a16="http://schemas.microsoft.com/office/drawing/2014/main" val="280832317"/>
                  </a:ext>
                </a:extLst>
              </a:tr>
              <a:tr h="184882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1" marR="5701" marT="5701" marB="0" anchor="b"/>
                </a:tc>
                <a:extLst>
                  <a:ext uri="{0D108BD9-81ED-4DB2-BD59-A6C34878D82A}">
                    <a16:rowId xmlns:a16="http://schemas.microsoft.com/office/drawing/2014/main" val="23647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855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16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788652"/>
              </p:ext>
            </p:extLst>
          </p:nvPr>
        </p:nvGraphicFramePr>
        <p:xfrm>
          <a:off x="697658" y="1042515"/>
          <a:ext cx="5780962" cy="10705371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439855">
                  <a:extLst>
                    <a:ext uri="{9D8B030D-6E8A-4147-A177-3AD203B41FA5}">
                      <a16:colId xmlns:a16="http://schemas.microsoft.com/office/drawing/2014/main" val="1143043696"/>
                    </a:ext>
                  </a:extLst>
                </a:gridCol>
                <a:gridCol w="439855">
                  <a:extLst>
                    <a:ext uri="{9D8B030D-6E8A-4147-A177-3AD203B41FA5}">
                      <a16:colId xmlns:a16="http://schemas.microsoft.com/office/drawing/2014/main" val="3518504008"/>
                    </a:ext>
                  </a:extLst>
                </a:gridCol>
                <a:gridCol w="439855">
                  <a:extLst>
                    <a:ext uri="{9D8B030D-6E8A-4147-A177-3AD203B41FA5}">
                      <a16:colId xmlns:a16="http://schemas.microsoft.com/office/drawing/2014/main" val="1837890937"/>
                    </a:ext>
                  </a:extLst>
                </a:gridCol>
                <a:gridCol w="439855">
                  <a:extLst>
                    <a:ext uri="{9D8B030D-6E8A-4147-A177-3AD203B41FA5}">
                      <a16:colId xmlns:a16="http://schemas.microsoft.com/office/drawing/2014/main" val="1094311292"/>
                    </a:ext>
                  </a:extLst>
                </a:gridCol>
                <a:gridCol w="879712">
                  <a:extLst>
                    <a:ext uri="{9D8B030D-6E8A-4147-A177-3AD203B41FA5}">
                      <a16:colId xmlns:a16="http://schemas.microsoft.com/office/drawing/2014/main" val="2670030903"/>
                    </a:ext>
                  </a:extLst>
                </a:gridCol>
                <a:gridCol w="1432674">
                  <a:extLst>
                    <a:ext uri="{9D8B030D-6E8A-4147-A177-3AD203B41FA5}">
                      <a16:colId xmlns:a16="http://schemas.microsoft.com/office/drawing/2014/main" val="1863363466"/>
                    </a:ext>
                  </a:extLst>
                </a:gridCol>
                <a:gridCol w="967684">
                  <a:extLst>
                    <a:ext uri="{9D8B030D-6E8A-4147-A177-3AD203B41FA5}">
                      <a16:colId xmlns:a16="http://schemas.microsoft.com/office/drawing/2014/main" val="2873095455"/>
                    </a:ext>
                  </a:extLst>
                </a:gridCol>
                <a:gridCol w="741472">
                  <a:extLst>
                    <a:ext uri="{9D8B030D-6E8A-4147-A177-3AD203B41FA5}">
                      <a16:colId xmlns:a16="http://schemas.microsoft.com/office/drawing/2014/main" val="3154496584"/>
                    </a:ext>
                  </a:extLst>
                </a:gridCol>
              </a:tblGrid>
              <a:tr h="13644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2308388322"/>
                  </a:ext>
                </a:extLst>
              </a:tr>
              <a:tr h="21350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2512907708"/>
                  </a:ext>
                </a:extLst>
              </a:tr>
              <a:tr h="24881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017681"/>
                  </a:ext>
                </a:extLst>
              </a:tr>
              <a:tr h="489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150776172"/>
                  </a:ext>
                </a:extLst>
              </a:tr>
              <a:tr h="4976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2198364191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1402588748"/>
                  </a:ext>
                </a:extLst>
              </a:tr>
              <a:tr h="489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31.93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60.85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.200/30;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Пудинг творожный с сгущённым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114.02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2342997776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extLst>
                  <a:ext uri="{0D108BD9-81ED-4DB2-BD59-A6C34878D82A}">
                    <a16:rowId xmlns:a16="http://schemas.microsoft.com/office/drawing/2014/main" val="1773852648"/>
                  </a:ext>
                </a:extLst>
              </a:tr>
              <a:tr h="24881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19019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Кабачковая икра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1111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469492382"/>
                  </a:ext>
                </a:extLst>
              </a:tr>
              <a:tr h="5538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картофельный с горохом и мясом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3921796845"/>
                  </a:ext>
                </a:extLst>
              </a:tr>
              <a:tr h="521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41.89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.200/.030.005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Макароны с  маслом сливочным и сыром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108.00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3983795564"/>
                  </a:ext>
                </a:extLst>
              </a:tr>
              <a:tr h="489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Кисель плодовоягодный 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3024242384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122769529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1161011589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602705891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1046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extLst>
                  <a:ext uri="{0D108BD9-81ED-4DB2-BD59-A6C34878D82A}">
                    <a16:rowId xmlns:a16="http://schemas.microsoft.com/office/drawing/2014/main" val="2774904011"/>
                  </a:ext>
                </a:extLst>
              </a:tr>
              <a:tr h="24881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34662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3518644373"/>
                  </a:ext>
                </a:extLst>
              </a:tr>
              <a:tr h="417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1.01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4.51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.028/1шт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"Чоко-пай"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332.05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3983318803"/>
                  </a:ext>
                </a:extLst>
              </a:tr>
              <a:tr h="4173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17.82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.220/1шт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Апельсины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1351.02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3241471338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extLst>
                  <a:ext uri="{0D108BD9-81ED-4DB2-BD59-A6C34878D82A}">
                    <a16:rowId xmlns:a16="http://schemas.microsoft.com/office/drawing/2014/main" val="4274806020"/>
                  </a:ext>
                </a:extLst>
              </a:tr>
              <a:tr h="24881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723918"/>
                  </a:ext>
                </a:extLst>
              </a:tr>
              <a:tr h="513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2565562492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Огурцы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2679433100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Картофельное пюре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226.03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1974753075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Котлета Лада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162.08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304679015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1984060558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2666620335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3208971857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extLst>
                  <a:ext uri="{0D108BD9-81ED-4DB2-BD59-A6C34878D82A}">
                    <a16:rowId xmlns:a16="http://schemas.microsoft.com/office/drawing/2014/main" val="1072571444"/>
                  </a:ext>
                </a:extLst>
              </a:tr>
              <a:tr h="24881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444918"/>
                  </a:ext>
                </a:extLst>
              </a:tr>
              <a:tr h="2488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ctr"/>
                </a:tc>
                <a:extLst>
                  <a:ext uri="{0D108BD9-81ED-4DB2-BD59-A6C34878D82A}">
                    <a16:rowId xmlns:a16="http://schemas.microsoft.com/office/drawing/2014/main" val="877104166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/>
                </a:tc>
                <a:extLst>
                  <a:ext uri="{0D108BD9-81ED-4DB2-BD59-A6C34878D82A}">
                    <a16:rowId xmlns:a16="http://schemas.microsoft.com/office/drawing/2014/main" val="3322792288"/>
                  </a:ext>
                </a:extLst>
              </a:tr>
              <a:tr h="192634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3182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0" marR="6100" marT="6100" marB="0" anchor="b"/>
                </a:tc>
                <a:extLst>
                  <a:ext uri="{0D108BD9-81ED-4DB2-BD59-A6C34878D82A}">
                    <a16:rowId xmlns:a16="http://schemas.microsoft.com/office/drawing/2014/main" val="3450114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17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17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410411"/>
              </p:ext>
            </p:extLst>
          </p:nvPr>
        </p:nvGraphicFramePr>
        <p:xfrm>
          <a:off x="726264" y="1011111"/>
          <a:ext cx="5732904" cy="10574994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01669">
                  <a:extLst>
                    <a:ext uri="{9D8B030D-6E8A-4147-A177-3AD203B41FA5}">
                      <a16:colId xmlns:a16="http://schemas.microsoft.com/office/drawing/2014/main" val="3825772135"/>
                    </a:ext>
                  </a:extLst>
                </a:gridCol>
                <a:gridCol w="401669">
                  <a:extLst>
                    <a:ext uri="{9D8B030D-6E8A-4147-A177-3AD203B41FA5}">
                      <a16:colId xmlns:a16="http://schemas.microsoft.com/office/drawing/2014/main" val="3148545144"/>
                    </a:ext>
                  </a:extLst>
                </a:gridCol>
                <a:gridCol w="401669">
                  <a:extLst>
                    <a:ext uri="{9D8B030D-6E8A-4147-A177-3AD203B41FA5}">
                      <a16:colId xmlns:a16="http://schemas.microsoft.com/office/drawing/2014/main" val="3837498975"/>
                    </a:ext>
                  </a:extLst>
                </a:gridCol>
                <a:gridCol w="401669">
                  <a:extLst>
                    <a:ext uri="{9D8B030D-6E8A-4147-A177-3AD203B41FA5}">
                      <a16:colId xmlns:a16="http://schemas.microsoft.com/office/drawing/2014/main" val="1704939871"/>
                    </a:ext>
                  </a:extLst>
                </a:gridCol>
                <a:gridCol w="852023">
                  <a:extLst>
                    <a:ext uri="{9D8B030D-6E8A-4147-A177-3AD203B41FA5}">
                      <a16:colId xmlns:a16="http://schemas.microsoft.com/office/drawing/2014/main" val="2914666684"/>
                    </a:ext>
                  </a:extLst>
                </a:gridCol>
                <a:gridCol w="1387581">
                  <a:extLst>
                    <a:ext uri="{9D8B030D-6E8A-4147-A177-3AD203B41FA5}">
                      <a16:colId xmlns:a16="http://schemas.microsoft.com/office/drawing/2014/main" val="340376953"/>
                    </a:ext>
                  </a:extLst>
                </a:gridCol>
                <a:gridCol w="1168490">
                  <a:extLst>
                    <a:ext uri="{9D8B030D-6E8A-4147-A177-3AD203B41FA5}">
                      <a16:colId xmlns:a16="http://schemas.microsoft.com/office/drawing/2014/main" val="103179413"/>
                    </a:ext>
                  </a:extLst>
                </a:gridCol>
                <a:gridCol w="718134">
                  <a:extLst>
                    <a:ext uri="{9D8B030D-6E8A-4147-A177-3AD203B41FA5}">
                      <a16:colId xmlns:a16="http://schemas.microsoft.com/office/drawing/2014/main" val="1226409792"/>
                    </a:ext>
                  </a:extLst>
                </a:gridCol>
              </a:tblGrid>
              <a:tr h="138858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921604793"/>
                  </a:ext>
                </a:extLst>
              </a:tr>
              <a:tr h="21727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1524861682"/>
                  </a:ext>
                </a:extLst>
              </a:tr>
              <a:tr h="25321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043057"/>
                  </a:ext>
                </a:extLst>
              </a:tr>
              <a:tr h="5309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474398645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Сыр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1121808624"/>
                  </a:ext>
                </a:extLst>
              </a:tr>
              <a:tr h="506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8.73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33.59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.220/200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гречневая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98.01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1402838563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4145545840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1166296126"/>
                  </a:ext>
                </a:extLst>
              </a:tr>
              <a:tr h="2205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extLst>
                  <a:ext uri="{0D108BD9-81ED-4DB2-BD59-A6C34878D82A}">
                    <a16:rowId xmlns:a16="http://schemas.microsoft.com/office/drawing/2014/main" val="869108319"/>
                  </a:ext>
                </a:extLst>
              </a:tr>
              <a:tr h="25321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191045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3958169063"/>
                  </a:ext>
                </a:extLst>
              </a:tr>
              <a:tr h="522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.350/30.250/30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Борщ украинский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3681682001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370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АЗУ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162.02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431138166"/>
                  </a:ext>
                </a:extLst>
              </a:tr>
              <a:tr h="5145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28.08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свежих 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207.01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730488042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1344294571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398689133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082604406"/>
                  </a:ext>
                </a:extLst>
              </a:tr>
              <a:tr h="2205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949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extLst>
                  <a:ext uri="{0D108BD9-81ED-4DB2-BD59-A6C34878D82A}">
                    <a16:rowId xmlns:a16="http://schemas.microsoft.com/office/drawing/2014/main" val="745586157"/>
                  </a:ext>
                </a:extLst>
              </a:tr>
              <a:tr h="25321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223158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3590721267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57.61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Пастила ванильная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3057217524"/>
                  </a:ext>
                </a:extLst>
              </a:tr>
              <a:tr h="285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.180/1шт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Груши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1352.01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11668771"/>
                  </a:ext>
                </a:extLst>
              </a:tr>
              <a:tr h="2205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extLst>
                  <a:ext uri="{0D108BD9-81ED-4DB2-BD59-A6C34878D82A}">
                    <a16:rowId xmlns:a16="http://schemas.microsoft.com/office/drawing/2014/main" val="548991410"/>
                  </a:ext>
                </a:extLst>
              </a:tr>
              <a:tr h="25321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174778"/>
                  </a:ext>
                </a:extLst>
              </a:tr>
              <a:tr h="5390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875339786"/>
                  </a:ext>
                </a:extLst>
              </a:tr>
              <a:tr h="4982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10.99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витаминный с растительным маслом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1115904687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41.89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250;220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Капуста тушеная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3860375848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Биточки говяжьи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625549187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3305367143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2268943247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3859523278"/>
                  </a:ext>
                </a:extLst>
              </a:tr>
              <a:tr h="2205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950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extLst>
                  <a:ext uri="{0D108BD9-81ED-4DB2-BD59-A6C34878D82A}">
                    <a16:rowId xmlns:a16="http://schemas.microsoft.com/office/drawing/2014/main" val="3851366816"/>
                  </a:ext>
                </a:extLst>
              </a:tr>
              <a:tr h="25321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017679"/>
                  </a:ext>
                </a:extLst>
              </a:tr>
              <a:tr h="2532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Кефир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ctr"/>
                </a:tc>
                <a:extLst>
                  <a:ext uri="{0D108BD9-81ED-4DB2-BD59-A6C34878D82A}">
                    <a16:rowId xmlns:a16="http://schemas.microsoft.com/office/drawing/2014/main" val="3262130945"/>
                  </a:ext>
                </a:extLst>
              </a:tr>
              <a:tr h="2205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/>
                </a:tc>
                <a:extLst>
                  <a:ext uri="{0D108BD9-81ED-4DB2-BD59-A6C34878D82A}">
                    <a16:rowId xmlns:a16="http://schemas.microsoft.com/office/drawing/2014/main" val="1305052175"/>
                  </a:ext>
                </a:extLst>
              </a:tr>
              <a:tr h="19603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3165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7" marR="6117" marT="6117" marB="0" anchor="b"/>
                </a:tc>
                <a:extLst>
                  <a:ext uri="{0D108BD9-81ED-4DB2-BD59-A6C34878D82A}">
                    <a16:rowId xmlns:a16="http://schemas.microsoft.com/office/drawing/2014/main" val="115645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639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18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055069"/>
              </p:ext>
            </p:extLst>
          </p:nvPr>
        </p:nvGraphicFramePr>
        <p:xfrm>
          <a:off x="796487" y="1048416"/>
          <a:ext cx="5740501" cy="1057272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99851">
                  <a:extLst>
                    <a:ext uri="{9D8B030D-6E8A-4147-A177-3AD203B41FA5}">
                      <a16:colId xmlns:a16="http://schemas.microsoft.com/office/drawing/2014/main" val="3514475077"/>
                    </a:ext>
                  </a:extLst>
                </a:gridCol>
                <a:gridCol w="399851">
                  <a:extLst>
                    <a:ext uri="{9D8B030D-6E8A-4147-A177-3AD203B41FA5}">
                      <a16:colId xmlns:a16="http://schemas.microsoft.com/office/drawing/2014/main" val="1796976563"/>
                    </a:ext>
                  </a:extLst>
                </a:gridCol>
                <a:gridCol w="399851">
                  <a:extLst>
                    <a:ext uri="{9D8B030D-6E8A-4147-A177-3AD203B41FA5}">
                      <a16:colId xmlns:a16="http://schemas.microsoft.com/office/drawing/2014/main" val="731291850"/>
                    </a:ext>
                  </a:extLst>
                </a:gridCol>
                <a:gridCol w="399851">
                  <a:extLst>
                    <a:ext uri="{9D8B030D-6E8A-4147-A177-3AD203B41FA5}">
                      <a16:colId xmlns:a16="http://schemas.microsoft.com/office/drawing/2014/main" val="3281515123"/>
                    </a:ext>
                  </a:extLst>
                </a:gridCol>
                <a:gridCol w="867894">
                  <a:extLst>
                    <a:ext uri="{9D8B030D-6E8A-4147-A177-3AD203B41FA5}">
                      <a16:colId xmlns:a16="http://schemas.microsoft.com/office/drawing/2014/main" val="526528156"/>
                    </a:ext>
                  </a:extLst>
                </a:gridCol>
                <a:gridCol w="1413429">
                  <a:extLst>
                    <a:ext uri="{9D8B030D-6E8A-4147-A177-3AD203B41FA5}">
                      <a16:colId xmlns:a16="http://schemas.microsoft.com/office/drawing/2014/main" val="2070022052"/>
                    </a:ext>
                  </a:extLst>
                </a:gridCol>
                <a:gridCol w="1128263">
                  <a:extLst>
                    <a:ext uri="{9D8B030D-6E8A-4147-A177-3AD203B41FA5}">
                      <a16:colId xmlns:a16="http://schemas.microsoft.com/office/drawing/2014/main" val="3179511759"/>
                    </a:ext>
                  </a:extLst>
                </a:gridCol>
                <a:gridCol w="731511">
                  <a:extLst>
                    <a:ext uri="{9D8B030D-6E8A-4147-A177-3AD203B41FA5}">
                      <a16:colId xmlns:a16="http://schemas.microsoft.com/office/drawing/2014/main" val="4155353463"/>
                    </a:ext>
                  </a:extLst>
                </a:gridCol>
              </a:tblGrid>
              <a:tr h="13178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1857702678"/>
                  </a:ext>
                </a:extLst>
              </a:tr>
              <a:tr h="2108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898075404"/>
                  </a:ext>
                </a:extLst>
              </a:tr>
              <a:tr h="24031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582504"/>
                  </a:ext>
                </a:extLst>
              </a:tr>
              <a:tr h="48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882318107"/>
                  </a:ext>
                </a:extLst>
              </a:tr>
              <a:tr h="454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.220/200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молочная "Дружба"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97.00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875857403"/>
                  </a:ext>
                </a:extLst>
              </a:tr>
              <a:tr h="47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452243769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960598727"/>
                  </a:ext>
                </a:extLst>
              </a:tr>
              <a:tr h="2093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extLst>
                  <a:ext uri="{0D108BD9-81ED-4DB2-BD59-A6C34878D82A}">
                    <a16:rowId xmlns:a16="http://schemas.microsoft.com/office/drawing/2014/main" val="3296659985"/>
                  </a:ext>
                </a:extLst>
              </a:tr>
              <a:tr h="24031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55035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2820922434"/>
                  </a:ext>
                </a:extLst>
              </a:tr>
              <a:tr h="8217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9.91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.350/30;250/30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картофельный с рыбными консервами 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2413467668"/>
                  </a:ext>
                </a:extLst>
              </a:tr>
              <a:tr h="4961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Пюре гороховое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1093564695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Куры отварные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641419435"/>
                  </a:ext>
                </a:extLst>
              </a:tr>
              <a:tr h="454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Кисель плодово-ягодный брик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1653450526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2611226624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1940794913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251130728"/>
                  </a:ext>
                </a:extLst>
              </a:tr>
              <a:tr h="2093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153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extLst>
                  <a:ext uri="{0D108BD9-81ED-4DB2-BD59-A6C34878D82A}">
                    <a16:rowId xmlns:a16="http://schemas.microsoft.com/office/drawing/2014/main" val="654618110"/>
                  </a:ext>
                </a:extLst>
              </a:tr>
              <a:tr h="24031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799152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545453239"/>
                  </a:ext>
                </a:extLst>
              </a:tr>
              <a:tr h="2713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26.75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Шокотель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331.02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2408030307"/>
                  </a:ext>
                </a:extLst>
              </a:tr>
              <a:tr h="279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.121/1шт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Киви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2580561958"/>
                  </a:ext>
                </a:extLst>
              </a:tr>
              <a:tr h="2093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extLst>
                  <a:ext uri="{0D108BD9-81ED-4DB2-BD59-A6C34878D82A}">
                    <a16:rowId xmlns:a16="http://schemas.microsoft.com/office/drawing/2014/main" val="2828534074"/>
                  </a:ext>
                </a:extLst>
              </a:tr>
              <a:tr h="24031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668749"/>
                  </a:ext>
                </a:extLst>
              </a:tr>
              <a:tr h="4651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.020/025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сёмгой и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04.янв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716396673"/>
                  </a:ext>
                </a:extLst>
              </a:tr>
              <a:tr h="488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из белокочанной капусты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785133048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18.53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Жаркое по-домашнему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5388128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4130627806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946352721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3801703047"/>
                  </a:ext>
                </a:extLst>
              </a:tr>
              <a:tr h="2093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extLst>
                  <a:ext uri="{0D108BD9-81ED-4DB2-BD59-A6C34878D82A}">
                    <a16:rowId xmlns:a16="http://schemas.microsoft.com/office/drawing/2014/main" val="2660356192"/>
                  </a:ext>
                </a:extLst>
              </a:tr>
              <a:tr h="24031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663248"/>
                  </a:ext>
                </a:extLst>
              </a:tr>
              <a:tr h="2403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/>
                </a:tc>
                <a:extLst>
                  <a:ext uri="{0D108BD9-81ED-4DB2-BD59-A6C34878D82A}">
                    <a16:rowId xmlns:a16="http://schemas.microsoft.com/office/drawing/2014/main" val="4022126947"/>
                  </a:ext>
                </a:extLst>
              </a:tr>
              <a:tr h="20930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/>
                </a:tc>
                <a:extLst>
                  <a:ext uri="{0D108BD9-81ED-4DB2-BD59-A6C34878D82A}">
                    <a16:rowId xmlns:a16="http://schemas.microsoft.com/office/drawing/2014/main" val="409009816"/>
                  </a:ext>
                </a:extLst>
              </a:tr>
              <a:tr h="186051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3317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/>
                </a:tc>
                <a:extLst>
                  <a:ext uri="{0D108BD9-81ED-4DB2-BD59-A6C34878D82A}">
                    <a16:rowId xmlns:a16="http://schemas.microsoft.com/office/drawing/2014/main" val="21140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86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1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0836759-0F85-40E5-AE7D-C8CF40708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751749"/>
              </p:ext>
            </p:extLst>
          </p:nvPr>
        </p:nvGraphicFramePr>
        <p:xfrm>
          <a:off x="407005" y="1186186"/>
          <a:ext cx="6385302" cy="931031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361626">
                  <a:extLst>
                    <a:ext uri="{9D8B030D-6E8A-4147-A177-3AD203B41FA5}">
                      <a16:colId xmlns:a16="http://schemas.microsoft.com/office/drawing/2014/main" val="3880359115"/>
                    </a:ext>
                  </a:extLst>
                </a:gridCol>
                <a:gridCol w="371959">
                  <a:extLst>
                    <a:ext uri="{9D8B030D-6E8A-4147-A177-3AD203B41FA5}">
                      <a16:colId xmlns:a16="http://schemas.microsoft.com/office/drawing/2014/main" val="3773630860"/>
                    </a:ext>
                  </a:extLst>
                </a:gridCol>
                <a:gridCol w="455910">
                  <a:extLst>
                    <a:ext uri="{9D8B030D-6E8A-4147-A177-3AD203B41FA5}">
                      <a16:colId xmlns:a16="http://schemas.microsoft.com/office/drawing/2014/main" val="3002132375"/>
                    </a:ext>
                  </a:extLst>
                </a:gridCol>
                <a:gridCol w="511444">
                  <a:extLst>
                    <a:ext uri="{9D8B030D-6E8A-4147-A177-3AD203B41FA5}">
                      <a16:colId xmlns:a16="http://schemas.microsoft.com/office/drawing/2014/main" val="1774986128"/>
                    </a:ext>
                  </a:extLst>
                </a:gridCol>
                <a:gridCol w="1270861">
                  <a:extLst>
                    <a:ext uri="{9D8B030D-6E8A-4147-A177-3AD203B41FA5}">
                      <a16:colId xmlns:a16="http://schemas.microsoft.com/office/drawing/2014/main" val="214869965"/>
                    </a:ext>
                  </a:extLst>
                </a:gridCol>
                <a:gridCol w="1043981">
                  <a:extLst>
                    <a:ext uri="{9D8B030D-6E8A-4147-A177-3AD203B41FA5}">
                      <a16:colId xmlns:a16="http://schemas.microsoft.com/office/drawing/2014/main" val="72402207"/>
                    </a:ext>
                  </a:extLst>
                </a:gridCol>
                <a:gridCol w="1556719">
                  <a:extLst>
                    <a:ext uri="{9D8B030D-6E8A-4147-A177-3AD203B41FA5}">
                      <a16:colId xmlns:a16="http://schemas.microsoft.com/office/drawing/2014/main" val="3530201070"/>
                    </a:ext>
                  </a:extLst>
                </a:gridCol>
                <a:gridCol w="812802">
                  <a:extLst>
                    <a:ext uri="{9D8B030D-6E8A-4147-A177-3AD203B41FA5}">
                      <a16:colId xmlns:a16="http://schemas.microsoft.com/office/drawing/2014/main" val="3428688367"/>
                    </a:ext>
                  </a:extLst>
                </a:gridCol>
              </a:tblGrid>
              <a:tr h="13195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rowSpan="2" gridSpan="2">
                  <a:txBody>
                    <a:bodyPr/>
                    <a:lstStyle/>
                    <a:p>
                      <a:r>
                        <a:rPr lang="ru-RU" sz="1200" u="none" strike="noStrike" dirty="0">
                          <a:effectLst/>
                        </a:rPr>
                        <a:t>Наименование блюда</a:t>
                      </a:r>
                      <a:endParaRPr lang="ru-RU" dirty="0"/>
                    </a:p>
                  </a:txBody>
                  <a:tcPr marL="6352" marR="6352" marT="6352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786366084"/>
                  </a:ext>
                </a:extLst>
              </a:tr>
              <a:tr h="241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err="1">
                          <a:effectLst/>
                        </a:rPr>
                        <a:t>ККал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11-16лет/7-10лет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1386833283"/>
                  </a:ext>
                </a:extLst>
              </a:tr>
              <a:tr h="16506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effectLst/>
                        </a:rPr>
                        <a:t>Завтрак </a:t>
                      </a:r>
                      <a:endParaRPr lang="ru-RU" sz="1200" b="1" i="1" u="sng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674406"/>
                  </a:ext>
                </a:extLst>
              </a:tr>
              <a:tr h="460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4217137050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1264919993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Хлеб пшеничный 40г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8407700"/>
                  </a:ext>
                </a:extLst>
              </a:tr>
              <a:tr h="4456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24.37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31.93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60.85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613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Пудинг творожный c молоком сгущённым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114.02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701880485"/>
                  </a:ext>
                </a:extLst>
              </a:tr>
              <a:tr h="1972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973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extLst>
                  <a:ext uri="{0D108BD9-81ED-4DB2-BD59-A6C34878D82A}">
                    <a16:rowId xmlns:a16="http://schemas.microsoft.com/office/drawing/2014/main" val="32996058"/>
                  </a:ext>
                </a:extLst>
              </a:tr>
              <a:tr h="22645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effectLst/>
                        </a:rPr>
                        <a:t>Обед</a:t>
                      </a:r>
                      <a:endParaRPr lang="ru-RU" sz="1200" b="1" i="1" u="sng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537319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Огурцы порционно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330800523"/>
                  </a:ext>
                </a:extLst>
              </a:tr>
              <a:tr h="4602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13.66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9.02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25.38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.350/30;.250/30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Суп картофельный с горохом и мясом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2270486946"/>
                  </a:ext>
                </a:extLst>
              </a:tr>
              <a:tr h="4310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6.15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7.92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37.7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239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.200;.150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Макароны с маслом сливочным и сыром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108.00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679889967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Кисель плодовоягодный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2104139415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631005913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870231712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129440387"/>
                  </a:ext>
                </a:extLst>
              </a:tr>
              <a:tr h="1972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142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977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extLst>
                  <a:ext uri="{0D108BD9-81ED-4DB2-BD59-A6C34878D82A}">
                    <a16:rowId xmlns:a16="http://schemas.microsoft.com/office/drawing/2014/main" val="781722943"/>
                  </a:ext>
                </a:extLst>
              </a:tr>
              <a:tr h="22645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effectLst/>
                        </a:rPr>
                        <a:t>Полдник</a:t>
                      </a:r>
                      <a:endParaRPr lang="ru-RU" sz="1200" b="1" i="1" u="sng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031372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88638120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35.45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Супер-контик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332.02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79287093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2.14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29.46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Бананы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4240932571"/>
                  </a:ext>
                </a:extLst>
              </a:tr>
              <a:tr h="1680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89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435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extLst>
                  <a:ext uri="{0D108BD9-81ED-4DB2-BD59-A6C34878D82A}">
                    <a16:rowId xmlns:a16="http://schemas.microsoft.com/office/drawing/2014/main" val="2130440873"/>
                  </a:ext>
                </a:extLst>
              </a:tr>
              <a:tr h="22645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855328"/>
                  </a:ext>
                </a:extLst>
              </a:tr>
              <a:tr h="4675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651816759"/>
                  </a:ext>
                </a:extLst>
              </a:tr>
              <a:tr h="452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9.42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Салат из белокочанной капусты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1309052322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5.13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.200;.150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Картофельное пюре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032627991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15.92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2.9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.130;110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Треска-филе жареная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139.01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4036499142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385733784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3781403350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809249640"/>
                  </a:ext>
                </a:extLst>
              </a:tr>
              <a:tr h="1972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27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</a:rPr>
                        <a:t>978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extLst>
                  <a:ext uri="{0D108BD9-81ED-4DB2-BD59-A6C34878D82A}">
                    <a16:rowId xmlns:a16="http://schemas.microsoft.com/office/drawing/2014/main" val="556313868"/>
                  </a:ext>
                </a:extLst>
              </a:tr>
              <a:tr h="22645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376832"/>
                  </a:ext>
                </a:extLst>
              </a:tr>
              <a:tr h="2264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tc gridSpan="2">
                  <a:txBody>
                    <a:bodyPr/>
                    <a:lstStyle/>
                    <a:p>
                      <a:r>
                        <a:rPr lang="ru-RU" sz="1200" u="none" strike="noStrike">
                          <a:effectLst/>
                        </a:rPr>
                        <a:t>Кефир</a:t>
                      </a:r>
                      <a:endParaRPr lang="ru-RU"/>
                    </a:p>
                  </a:txBody>
                  <a:tcPr marL="6352" marR="6352" marT="635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ctr"/>
                </a:tc>
                <a:extLst>
                  <a:ext uri="{0D108BD9-81ED-4DB2-BD59-A6C34878D82A}">
                    <a16:rowId xmlns:a16="http://schemas.microsoft.com/office/drawing/2014/main" val="121732560"/>
                  </a:ext>
                </a:extLst>
              </a:tr>
              <a:tr h="19723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/>
                </a:tc>
                <a:extLst>
                  <a:ext uri="{0D108BD9-81ED-4DB2-BD59-A6C34878D82A}">
                    <a16:rowId xmlns:a16="http://schemas.microsoft.com/office/drawing/2014/main" val="589308279"/>
                  </a:ext>
                </a:extLst>
              </a:tr>
              <a:tr h="17532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</a:rPr>
                        <a:t>3481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2" marR="6352" marT="635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2" marR="6352" marT="6352" marB="0" anchor="b"/>
                </a:tc>
                <a:extLst>
                  <a:ext uri="{0D108BD9-81ED-4DB2-BD59-A6C34878D82A}">
                    <a16:rowId xmlns:a16="http://schemas.microsoft.com/office/drawing/2014/main" val="3269339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11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19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68162"/>
              </p:ext>
            </p:extLst>
          </p:nvPr>
        </p:nvGraphicFramePr>
        <p:xfrm>
          <a:off x="707147" y="1048430"/>
          <a:ext cx="5868752" cy="1057431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19197">
                  <a:extLst>
                    <a:ext uri="{9D8B030D-6E8A-4147-A177-3AD203B41FA5}">
                      <a16:colId xmlns:a16="http://schemas.microsoft.com/office/drawing/2014/main" val="1120410279"/>
                    </a:ext>
                  </a:extLst>
                </a:gridCol>
                <a:gridCol w="419197">
                  <a:extLst>
                    <a:ext uri="{9D8B030D-6E8A-4147-A177-3AD203B41FA5}">
                      <a16:colId xmlns:a16="http://schemas.microsoft.com/office/drawing/2014/main" val="1206975237"/>
                    </a:ext>
                  </a:extLst>
                </a:gridCol>
                <a:gridCol w="419197">
                  <a:extLst>
                    <a:ext uri="{9D8B030D-6E8A-4147-A177-3AD203B41FA5}">
                      <a16:colId xmlns:a16="http://schemas.microsoft.com/office/drawing/2014/main" val="4109852387"/>
                    </a:ext>
                  </a:extLst>
                </a:gridCol>
                <a:gridCol w="419197">
                  <a:extLst>
                    <a:ext uri="{9D8B030D-6E8A-4147-A177-3AD203B41FA5}">
                      <a16:colId xmlns:a16="http://schemas.microsoft.com/office/drawing/2014/main" val="1544079050"/>
                    </a:ext>
                  </a:extLst>
                </a:gridCol>
                <a:gridCol w="889205">
                  <a:extLst>
                    <a:ext uri="{9D8B030D-6E8A-4147-A177-3AD203B41FA5}">
                      <a16:colId xmlns:a16="http://schemas.microsoft.com/office/drawing/2014/main" val="1731473324"/>
                    </a:ext>
                  </a:extLst>
                </a:gridCol>
                <a:gridCol w="1448132">
                  <a:extLst>
                    <a:ext uri="{9D8B030D-6E8A-4147-A177-3AD203B41FA5}">
                      <a16:colId xmlns:a16="http://schemas.microsoft.com/office/drawing/2014/main" val="20774241"/>
                    </a:ext>
                  </a:extLst>
                </a:gridCol>
                <a:gridCol w="1105154">
                  <a:extLst>
                    <a:ext uri="{9D8B030D-6E8A-4147-A177-3AD203B41FA5}">
                      <a16:colId xmlns:a16="http://schemas.microsoft.com/office/drawing/2014/main" val="867756878"/>
                    </a:ext>
                  </a:extLst>
                </a:gridCol>
                <a:gridCol w="749473">
                  <a:extLst>
                    <a:ext uri="{9D8B030D-6E8A-4147-A177-3AD203B41FA5}">
                      <a16:colId xmlns:a16="http://schemas.microsoft.com/office/drawing/2014/main" val="2022974836"/>
                    </a:ext>
                  </a:extLst>
                </a:gridCol>
              </a:tblGrid>
              <a:tr h="13110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1760036833"/>
                  </a:ext>
                </a:extLst>
              </a:tr>
              <a:tr h="210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86772928"/>
                  </a:ext>
                </a:extLst>
              </a:tr>
              <a:tr h="23908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782894"/>
                  </a:ext>
                </a:extLst>
              </a:tr>
              <a:tr h="4010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Яйцо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977012702"/>
                  </a:ext>
                </a:extLst>
              </a:tr>
              <a:tr h="47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1766579949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Сыр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1521516187"/>
                  </a:ext>
                </a:extLst>
              </a:tr>
              <a:tr h="485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10.78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.250/220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геркулесовая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93.00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2769927695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989315197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469313336"/>
                  </a:ext>
                </a:extLst>
              </a:tr>
              <a:tr h="2082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701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extLst>
                  <a:ext uri="{0D108BD9-81ED-4DB2-BD59-A6C34878D82A}">
                    <a16:rowId xmlns:a16="http://schemas.microsoft.com/office/drawing/2014/main" val="2880322070"/>
                  </a:ext>
                </a:extLst>
              </a:tr>
              <a:tr h="23908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056622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Огурцы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156401337"/>
                  </a:ext>
                </a:extLst>
              </a:tr>
              <a:tr h="485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.350/10;250/10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Щи из свежей капусты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46.01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1163770755"/>
                  </a:ext>
                </a:extLst>
              </a:tr>
              <a:tr h="5012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37.7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Макароны отварные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900102256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Биточки говяжьи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478037910"/>
                  </a:ext>
                </a:extLst>
              </a:tr>
              <a:tr h="478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28.08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свежих 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207.01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161757190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1530514687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318674054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2579158492"/>
                  </a:ext>
                </a:extLst>
              </a:tr>
              <a:tr h="2082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extLst>
                  <a:ext uri="{0D108BD9-81ED-4DB2-BD59-A6C34878D82A}">
                    <a16:rowId xmlns:a16="http://schemas.microsoft.com/office/drawing/2014/main" val="2366314609"/>
                  </a:ext>
                </a:extLst>
              </a:tr>
              <a:tr h="23908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508667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530715315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.029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Миникекс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1790998772"/>
                  </a:ext>
                </a:extLst>
              </a:tr>
              <a:tr h="2313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.200/2шт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Мандарины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664893894"/>
                  </a:ext>
                </a:extLst>
              </a:tr>
              <a:tr h="2082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extLst>
                  <a:ext uri="{0D108BD9-81ED-4DB2-BD59-A6C34878D82A}">
                    <a16:rowId xmlns:a16="http://schemas.microsoft.com/office/drawing/2014/main" val="4193320441"/>
                  </a:ext>
                </a:extLst>
              </a:tr>
              <a:tr h="23908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730411"/>
                  </a:ext>
                </a:extLst>
              </a:tr>
              <a:tr h="47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2371728023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7.99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"Бурячок"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10.02.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621840668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Картофельное пюре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41971185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Рыба жареная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139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509819081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3992708408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2057045284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646303118"/>
                  </a:ext>
                </a:extLst>
              </a:tr>
              <a:tr h="2082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extLst>
                  <a:ext uri="{0D108BD9-81ED-4DB2-BD59-A6C34878D82A}">
                    <a16:rowId xmlns:a16="http://schemas.microsoft.com/office/drawing/2014/main" val="2530463132"/>
                  </a:ext>
                </a:extLst>
              </a:tr>
              <a:tr h="23908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616018"/>
                  </a:ext>
                </a:extLst>
              </a:tr>
              <a:tr h="239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Кефир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ctr"/>
                </a:tc>
                <a:extLst>
                  <a:ext uri="{0D108BD9-81ED-4DB2-BD59-A6C34878D82A}">
                    <a16:rowId xmlns:a16="http://schemas.microsoft.com/office/drawing/2014/main" val="679644330"/>
                  </a:ext>
                </a:extLst>
              </a:tr>
              <a:tr h="2082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/>
                </a:tc>
                <a:extLst>
                  <a:ext uri="{0D108BD9-81ED-4DB2-BD59-A6C34878D82A}">
                    <a16:rowId xmlns:a16="http://schemas.microsoft.com/office/drawing/2014/main" val="186709368"/>
                  </a:ext>
                </a:extLst>
              </a:tr>
              <a:tr h="18509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2920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9" marR="5789" marT="5789" marB="0" anchor="b"/>
                </a:tc>
                <a:extLst>
                  <a:ext uri="{0D108BD9-81ED-4DB2-BD59-A6C34878D82A}">
                    <a16:rowId xmlns:a16="http://schemas.microsoft.com/office/drawing/2014/main" val="556798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443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20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394297"/>
              </p:ext>
            </p:extLst>
          </p:nvPr>
        </p:nvGraphicFramePr>
        <p:xfrm>
          <a:off x="736127" y="1186186"/>
          <a:ext cx="5761950" cy="1028033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20413">
                  <a:extLst>
                    <a:ext uri="{9D8B030D-6E8A-4147-A177-3AD203B41FA5}">
                      <a16:colId xmlns:a16="http://schemas.microsoft.com/office/drawing/2014/main" val="3899628666"/>
                    </a:ext>
                  </a:extLst>
                </a:gridCol>
                <a:gridCol w="420413">
                  <a:extLst>
                    <a:ext uri="{9D8B030D-6E8A-4147-A177-3AD203B41FA5}">
                      <a16:colId xmlns:a16="http://schemas.microsoft.com/office/drawing/2014/main" val="3201573680"/>
                    </a:ext>
                  </a:extLst>
                </a:gridCol>
                <a:gridCol w="420413">
                  <a:extLst>
                    <a:ext uri="{9D8B030D-6E8A-4147-A177-3AD203B41FA5}">
                      <a16:colId xmlns:a16="http://schemas.microsoft.com/office/drawing/2014/main" val="1956867744"/>
                    </a:ext>
                  </a:extLst>
                </a:gridCol>
                <a:gridCol w="420413">
                  <a:extLst>
                    <a:ext uri="{9D8B030D-6E8A-4147-A177-3AD203B41FA5}">
                      <a16:colId xmlns:a16="http://schemas.microsoft.com/office/drawing/2014/main" val="860198378"/>
                    </a:ext>
                  </a:extLst>
                </a:gridCol>
                <a:gridCol w="912527">
                  <a:extLst>
                    <a:ext uri="{9D8B030D-6E8A-4147-A177-3AD203B41FA5}">
                      <a16:colId xmlns:a16="http://schemas.microsoft.com/office/drawing/2014/main" val="3106981950"/>
                    </a:ext>
                  </a:extLst>
                </a:gridCol>
                <a:gridCol w="1486114">
                  <a:extLst>
                    <a:ext uri="{9D8B030D-6E8A-4147-A177-3AD203B41FA5}">
                      <a16:colId xmlns:a16="http://schemas.microsoft.com/office/drawing/2014/main" val="1314426563"/>
                    </a:ext>
                  </a:extLst>
                </a:gridCol>
                <a:gridCol w="912527">
                  <a:extLst>
                    <a:ext uri="{9D8B030D-6E8A-4147-A177-3AD203B41FA5}">
                      <a16:colId xmlns:a16="http://schemas.microsoft.com/office/drawing/2014/main" val="1592836833"/>
                    </a:ext>
                  </a:extLst>
                </a:gridCol>
                <a:gridCol w="769130">
                  <a:extLst>
                    <a:ext uri="{9D8B030D-6E8A-4147-A177-3AD203B41FA5}">
                      <a16:colId xmlns:a16="http://schemas.microsoft.com/office/drawing/2014/main" val="3860870271"/>
                    </a:ext>
                  </a:extLst>
                </a:gridCol>
              </a:tblGrid>
              <a:tr h="13284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278760820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399057817"/>
                  </a:ext>
                </a:extLst>
              </a:tr>
              <a:tr h="242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7666916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Бекон в/к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4293974395"/>
                  </a:ext>
                </a:extLst>
              </a:tr>
              <a:tr h="4845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2967473483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Омлет из яиц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776981846"/>
                  </a:ext>
                </a:extLst>
              </a:tr>
              <a:tr h="476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2126833235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4018728641"/>
                  </a:ext>
                </a:extLst>
              </a:tr>
              <a:tr h="210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extLst>
                  <a:ext uri="{0D108BD9-81ED-4DB2-BD59-A6C34878D82A}">
                    <a16:rowId xmlns:a16="http://schemas.microsoft.com/office/drawing/2014/main" val="2998101846"/>
                  </a:ext>
                </a:extLst>
              </a:tr>
              <a:tr h="242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858991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Кабачковая икра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1111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2413174864"/>
                  </a:ext>
                </a:extLst>
              </a:tr>
              <a:tr h="5157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7.43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.350.250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картофельный с горохом и мясом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686752725"/>
                  </a:ext>
                </a:extLst>
              </a:tr>
              <a:tr h="4579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7.47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36.61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гречневая рассыпчатая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211107836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14.09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.050/075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Гуляш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169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433570717"/>
                  </a:ext>
                </a:extLst>
              </a:tr>
              <a:tr h="5001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28.08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свежих 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207.01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3577142110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2919453769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2010899096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528996522"/>
                  </a:ext>
                </a:extLst>
              </a:tr>
              <a:tr h="210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extLst>
                  <a:ext uri="{0D108BD9-81ED-4DB2-BD59-A6C34878D82A}">
                    <a16:rowId xmlns:a16="http://schemas.microsoft.com/office/drawing/2014/main" val="430972665"/>
                  </a:ext>
                </a:extLst>
              </a:tr>
              <a:tr h="242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94738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2053052912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.038/1шт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Мини-рулет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333.04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2344767745"/>
                  </a:ext>
                </a:extLst>
              </a:tr>
              <a:tr h="2891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29.46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Бананы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678382469"/>
                  </a:ext>
                </a:extLst>
              </a:tr>
              <a:tr h="210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extLst>
                  <a:ext uri="{0D108BD9-81ED-4DB2-BD59-A6C34878D82A}">
                    <a16:rowId xmlns:a16="http://schemas.microsoft.com/office/drawing/2014/main" val="212008960"/>
                  </a:ext>
                </a:extLst>
              </a:tr>
              <a:tr h="242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947846"/>
                  </a:ext>
                </a:extLst>
              </a:tr>
              <a:tr h="5001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934242732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Огурцы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648175587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44.7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Плов с курицей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170.10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455875909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3572320310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161841401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1250103214"/>
                  </a:ext>
                </a:extLst>
              </a:tr>
              <a:tr h="210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extLst>
                  <a:ext uri="{0D108BD9-81ED-4DB2-BD59-A6C34878D82A}">
                    <a16:rowId xmlns:a16="http://schemas.microsoft.com/office/drawing/2014/main" val="3401276514"/>
                  </a:ext>
                </a:extLst>
              </a:tr>
              <a:tr h="24225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702828"/>
                  </a:ext>
                </a:extLst>
              </a:tr>
              <a:tr h="242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Кефир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ctr"/>
                </a:tc>
                <a:extLst>
                  <a:ext uri="{0D108BD9-81ED-4DB2-BD59-A6C34878D82A}">
                    <a16:rowId xmlns:a16="http://schemas.microsoft.com/office/drawing/2014/main" val="4236413688"/>
                  </a:ext>
                </a:extLst>
              </a:tr>
              <a:tr h="21099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/>
                </a:tc>
                <a:extLst>
                  <a:ext uri="{0D108BD9-81ED-4DB2-BD59-A6C34878D82A}">
                    <a16:rowId xmlns:a16="http://schemas.microsoft.com/office/drawing/2014/main" val="841881146"/>
                  </a:ext>
                </a:extLst>
              </a:tr>
              <a:tr h="187551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3301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33" marR="6033" marT="6033" marB="0" anchor="b"/>
                </a:tc>
                <a:extLst>
                  <a:ext uri="{0D108BD9-81ED-4DB2-BD59-A6C34878D82A}">
                    <a16:rowId xmlns:a16="http://schemas.microsoft.com/office/drawing/2014/main" val="1185616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2350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</a:t>
            </a:r>
            <a:r>
              <a:rPr lang="ru-RU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21</a:t>
            </a:r>
            <a:endParaRPr lang="ru-RU" sz="28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547030"/>
              </p:ext>
            </p:extLst>
          </p:nvPr>
        </p:nvGraphicFramePr>
        <p:xfrm>
          <a:off x="754028" y="1011093"/>
          <a:ext cx="5724592" cy="1061757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97369">
                  <a:extLst>
                    <a:ext uri="{9D8B030D-6E8A-4147-A177-3AD203B41FA5}">
                      <a16:colId xmlns:a16="http://schemas.microsoft.com/office/drawing/2014/main" val="1607939816"/>
                    </a:ext>
                  </a:extLst>
                </a:gridCol>
                <a:gridCol w="397369">
                  <a:extLst>
                    <a:ext uri="{9D8B030D-6E8A-4147-A177-3AD203B41FA5}">
                      <a16:colId xmlns:a16="http://schemas.microsoft.com/office/drawing/2014/main" val="1896164239"/>
                    </a:ext>
                  </a:extLst>
                </a:gridCol>
                <a:gridCol w="397369">
                  <a:extLst>
                    <a:ext uri="{9D8B030D-6E8A-4147-A177-3AD203B41FA5}">
                      <a16:colId xmlns:a16="http://schemas.microsoft.com/office/drawing/2014/main" val="3527125119"/>
                    </a:ext>
                  </a:extLst>
                </a:gridCol>
                <a:gridCol w="397369">
                  <a:extLst>
                    <a:ext uri="{9D8B030D-6E8A-4147-A177-3AD203B41FA5}">
                      <a16:colId xmlns:a16="http://schemas.microsoft.com/office/drawing/2014/main" val="3481805243"/>
                    </a:ext>
                  </a:extLst>
                </a:gridCol>
                <a:gridCol w="869244">
                  <a:extLst>
                    <a:ext uri="{9D8B030D-6E8A-4147-A177-3AD203B41FA5}">
                      <a16:colId xmlns:a16="http://schemas.microsoft.com/office/drawing/2014/main" val="188923590"/>
                    </a:ext>
                  </a:extLst>
                </a:gridCol>
                <a:gridCol w="1415625">
                  <a:extLst>
                    <a:ext uri="{9D8B030D-6E8A-4147-A177-3AD203B41FA5}">
                      <a16:colId xmlns:a16="http://schemas.microsoft.com/office/drawing/2014/main" val="2756823782"/>
                    </a:ext>
                  </a:extLst>
                </a:gridCol>
                <a:gridCol w="1117599">
                  <a:extLst>
                    <a:ext uri="{9D8B030D-6E8A-4147-A177-3AD203B41FA5}">
                      <a16:colId xmlns:a16="http://schemas.microsoft.com/office/drawing/2014/main" val="1275434806"/>
                    </a:ext>
                  </a:extLst>
                </a:gridCol>
                <a:gridCol w="732648">
                  <a:extLst>
                    <a:ext uri="{9D8B030D-6E8A-4147-A177-3AD203B41FA5}">
                      <a16:colId xmlns:a16="http://schemas.microsoft.com/office/drawing/2014/main" val="3418280223"/>
                    </a:ext>
                  </a:extLst>
                </a:gridCol>
              </a:tblGrid>
              <a:tr h="13736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3705314267"/>
                  </a:ext>
                </a:extLst>
              </a:tr>
              <a:tr h="2149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1724184061"/>
                  </a:ext>
                </a:extLst>
              </a:tr>
              <a:tr h="2504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072239"/>
                  </a:ext>
                </a:extLst>
              </a:tr>
              <a:tr h="4767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3626352660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3229185108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4057302049"/>
                  </a:ext>
                </a:extLst>
              </a:tr>
              <a:tr h="5009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31.93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60.85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Пудинг творожный c молоком сгущённым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114.02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1517463014"/>
                  </a:ext>
                </a:extLst>
              </a:tr>
              <a:tr h="2181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973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extLst>
                  <a:ext uri="{0D108BD9-81ED-4DB2-BD59-A6C34878D82A}">
                    <a16:rowId xmlns:a16="http://schemas.microsoft.com/office/drawing/2014/main" val="861739232"/>
                  </a:ext>
                </a:extLst>
              </a:tr>
              <a:tr h="2504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785780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891583086"/>
                  </a:ext>
                </a:extLst>
              </a:tr>
              <a:tr h="420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.350/10;250/10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Рассольник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57.02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937286592"/>
                  </a:ext>
                </a:extLst>
              </a:tr>
              <a:tr h="473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Макароны отварные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229.05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1082394065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15,39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11,54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.075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Куры отварные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183,02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2504482736"/>
                  </a:ext>
                </a:extLst>
              </a:tr>
              <a:tr h="5009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28.08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свежих 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207.01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1866729295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2116122262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172505763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3219782333"/>
                  </a:ext>
                </a:extLst>
              </a:tr>
              <a:tr h="2181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extLst>
                  <a:ext uri="{0D108BD9-81ED-4DB2-BD59-A6C34878D82A}">
                    <a16:rowId xmlns:a16="http://schemas.microsoft.com/office/drawing/2014/main" val="1694872744"/>
                  </a:ext>
                </a:extLst>
              </a:tr>
              <a:tr h="2504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699378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1516885767"/>
                  </a:ext>
                </a:extLst>
              </a:tr>
              <a:tr h="307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32.1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323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Шоколад "Аленка"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331.04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2647569340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Яблоки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351.03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2631875993"/>
                  </a:ext>
                </a:extLst>
              </a:tr>
              <a:tr h="2181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509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extLst>
                  <a:ext uri="{0D108BD9-81ED-4DB2-BD59-A6C34878D82A}">
                    <a16:rowId xmlns:a16="http://schemas.microsoft.com/office/drawing/2014/main" val="4285902079"/>
                  </a:ext>
                </a:extLst>
              </a:tr>
              <a:tr h="2504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107712"/>
                  </a:ext>
                </a:extLst>
              </a:tr>
              <a:tr h="5171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10.99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.080/070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витаминный с маслом растительным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808253125"/>
                  </a:ext>
                </a:extLst>
              </a:tr>
              <a:tr h="4929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1555329508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Капуста тушеная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777439214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.075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Шницель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1238262438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2935393094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2701460215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3041423661"/>
                  </a:ext>
                </a:extLst>
              </a:tr>
              <a:tr h="2181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extLst>
                  <a:ext uri="{0D108BD9-81ED-4DB2-BD59-A6C34878D82A}">
                    <a16:rowId xmlns:a16="http://schemas.microsoft.com/office/drawing/2014/main" val="1254180022"/>
                  </a:ext>
                </a:extLst>
              </a:tr>
              <a:tr h="2504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763712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ctr"/>
                </a:tc>
                <a:extLst>
                  <a:ext uri="{0D108BD9-81ED-4DB2-BD59-A6C34878D82A}">
                    <a16:rowId xmlns:a16="http://schemas.microsoft.com/office/drawing/2014/main" val="3944097272"/>
                  </a:ext>
                </a:extLst>
              </a:tr>
              <a:tr h="2181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/>
                </a:tc>
                <a:extLst>
                  <a:ext uri="{0D108BD9-81ED-4DB2-BD59-A6C34878D82A}">
                    <a16:rowId xmlns:a16="http://schemas.microsoft.com/office/drawing/2014/main" val="2764883120"/>
                  </a:ext>
                </a:extLst>
              </a:tr>
              <a:tr h="19393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3375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29" marR="6029" marT="6029" marB="0" anchor="b"/>
                </a:tc>
                <a:extLst>
                  <a:ext uri="{0D108BD9-81ED-4DB2-BD59-A6C34878D82A}">
                    <a16:rowId xmlns:a16="http://schemas.microsoft.com/office/drawing/2014/main" val="674860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0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2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1DFDF63-A5B7-4D7C-ABAC-EF9B21DAB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245940"/>
              </p:ext>
            </p:extLst>
          </p:nvPr>
        </p:nvGraphicFramePr>
        <p:xfrm>
          <a:off x="596191" y="1043992"/>
          <a:ext cx="6385302" cy="10706291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61627">
                  <a:extLst>
                    <a:ext uri="{9D8B030D-6E8A-4147-A177-3AD203B41FA5}">
                      <a16:colId xmlns:a16="http://schemas.microsoft.com/office/drawing/2014/main" val="3930774653"/>
                    </a:ext>
                  </a:extLst>
                </a:gridCol>
                <a:gridCol w="371959">
                  <a:extLst>
                    <a:ext uri="{9D8B030D-6E8A-4147-A177-3AD203B41FA5}">
                      <a16:colId xmlns:a16="http://schemas.microsoft.com/office/drawing/2014/main" val="675301504"/>
                    </a:ext>
                  </a:extLst>
                </a:gridCol>
                <a:gridCol w="344407">
                  <a:extLst>
                    <a:ext uri="{9D8B030D-6E8A-4147-A177-3AD203B41FA5}">
                      <a16:colId xmlns:a16="http://schemas.microsoft.com/office/drawing/2014/main" val="464943884"/>
                    </a:ext>
                  </a:extLst>
                </a:gridCol>
                <a:gridCol w="402956">
                  <a:extLst>
                    <a:ext uri="{9D8B030D-6E8A-4147-A177-3AD203B41FA5}">
                      <a16:colId xmlns:a16="http://schemas.microsoft.com/office/drawing/2014/main" val="379781146"/>
                    </a:ext>
                  </a:extLst>
                </a:gridCol>
                <a:gridCol w="964339">
                  <a:extLst>
                    <a:ext uri="{9D8B030D-6E8A-4147-A177-3AD203B41FA5}">
                      <a16:colId xmlns:a16="http://schemas.microsoft.com/office/drawing/2014/main" val="3194838861"/>
                    </a:ext>
                  </a:extLst>
                </a:gridCol>
                <a:gridCol w="1570494">
                  <a:extLst>
                    <a:ext uri="{9D8B030D-6E8A-4147-A177-3AD203B41FA5}">
                      <a16:colId xmlns:a16="http://schemas.microsoft.com/office/drawing/2014/main" val="4183755893"/>
                    </a:ext>
                  </a:extLst>
                </a:gridCol>
                <a:gridCol w="1556719">
                  <a:extLst>
                    <a:ext uri="{9D8B030D-6E8A-4147-A177-3AD203B41FA5}">
                      <a16:colId xmlns:a16="http://schemas.microsoft.com/office/drawing/2014/main" val="3645385168"/>
                    </a:ext>
                  </a:extLst>
                </a:gridCol>
                <a:gridCol w="812801">
                  <a:extLst>
                    <a:ext uri="{9D8B030D-6E8A-4147-A177-3AD203B41FA5}">
                      <a16:colId xmlns:a16="http://schemas.microsoft.com/office/drawing/2014/main" val="2775857690"/>
                    </a:ext>
                  </a:extLst>
                </a:gridCol>
              </a:tblGrid>
              <a:tr h="123137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88067686"/>
                  </a:ext>
                </a:extLst>
              </a:tr>
              <a:tr h="239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 ле/7-10лет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61905084"/>
                  </a:ext>
                </a:extLst>
              </a:tr>
              <a:tr h="22454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effectLst/>
                        </a:rPr>
                        <a:t>Завтрак</a:t>
                      </a:r>
                      <a:endParaRPr lang="ru-RU" sz="12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2044744"/>
                  </a:ext>
                </a:extLst>
              </a:tr>
              <a:tr h="4490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.010/20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966320966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0,022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Сыр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912473954"/>
                  </a:ext>
                </a:extLst>
              </a:tr>
              <a:tr h="43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.250;.220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пшённая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432075509"/>
                  </a:ext>
                </a:extLst>
              </a:tr>
              <a:tr h="434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111128278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386551248"/>
                  </a:ext>
                </a:extLst>
              </a:tr>
              <a:tr h="1955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778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extLst>
                  <a:ext uri="{0D108BD9-81ED-4DB2-BD59-A6C34878D82A}">
                    <a16:rowId xmlns:a16="http://schemas.microsoft.com/office/drawing/2014/main" val="3092502492"/>
                  </a:ext>
                </a:extLst>
              </a:tr>
              <a:tr h="22454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effectLst/>
                        </a:rPr>
                        <a:t>Обед</a:t>
                      </a:r>
                      <a:endParaRPr lang="ru-RU" sz="12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990746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Кабачковая икра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1111.00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802805112"/>
                  </a:ext>
                </a:extLst>
              </a:tr>
              <a:tr h="4490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9.91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.350/.250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картофельный с рыбными консервами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246821879"/>
                  </a:ext>
                </a:extLst>
              </a:tr>
              <a:tr h="4490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.200;.150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Рис отварной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231.03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685082631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13.86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.100;.090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Бифштекс рубленный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1173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285946401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сухофруктов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359534135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399113841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960491933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10174867"/>
                  </a:ext>
                </a:extLst>
              </a:tr>
              <a:tr h="1955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=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extLst>
                  <a:ext uri="{0D108BD9-81ED-4DB2-BD59-A6C34878D82A}">
                    <a16:rowId xmlns:a16="http://schemas.microsoft.com/office/drawing/2014/main" val="1329702238"/>
                  </a:ext>
                </a:extLst>
              </a:tr>
              <a:tr h="22454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effectLst/>
                        </a:rPr>
                        <a:t>Полдник</a:t>
                      </a:r>
                      <a:endParaRPr lang="ru-RU" sz="1200" b="1" i="1" u="sng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919082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783053937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0.99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23.19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Вафли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330.05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287892922"/>
                  </a:ext>
                </a:extLst>
              </a:tr>
              <a:tr h="3766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.200/2шт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Мандарины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556333567"/>
                  </a:ext>
                </a:extLst>
              </a:tr>
              <a:tr h="1955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extLst>
                  <a:ext uri="{0D108BD9-81ED-4DB2-BD59-A6C34878D82A}">
                    <a16:rowId xmlns:a16="http://schemas.microsoft.com/office/drawing/2014/main" val="3676256880"/>
                  </a:ext>
                </a:extLst>
              </a:tr>
              <a:tr h="22454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912019"/>
                  </a:ext>
                </a:extLst>
              </a:tr>
              <a:tr h="4563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413233438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Огурцы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4162684344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370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.300;.250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АЗУ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162.02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539274863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2596412490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1497743085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3915504519"/>
                  </a:ext>
                </a:extLst>
              </a:tr>
              <a:tr h="1955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extLst>
                  <a:ext uri="{0D108BD9-81ED-4DB2-BD59-A6C34878D82A}">
                    <a16:rowId xmlns:a16="http://schemas.microsoft.com/office/drawing/2014/main" val="3980210339"/>
                  </a:ext>
                </a:extLst>
              </a:tr>
              <a:tr h="224545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296521"/>
                  </a:ext>
                </a:extLst>
              </a:tr>
              <a:tr h="2245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ctr"/>
                </a:tc>
                <a:extLst>
                  <a:ext uri="{0D108BD9-81ED-4DB2-BD59-A6C34878D82A}">
                    <a16:rowId xmlns:a16="http://schemas.microsoft.com/office/drawing/2014/main" val="624513445"/>
                  </a:ext>
                </a:extLst>
              </a:tr>
              <a:tr h="1955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/>
                </a:tc>
                <a:extLst>
                  <a:ext uri="{0D108BD9-81ED-4DB2-BD59-A6C34878D82A}">
                    <a16:rowId xmlns:a16="http://schemas.microsoft.com/office/drawing/2014/main" val="2840846379"/>
                  </a:ext>
                </a:extLst>
              </a:tr>
              <a:tr h="173842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3250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62" marR="6062" marT="6062" marB="0" anchor="b"/>
                </a:tc>
                <a:extLst>
                  <a:ext uri="{0D108BD9-81ED-4DB2-BD59-A6C34878D82A}">
                    <a16:rowId xmlns:a16="http://schemas.microsoft.com/office/drawing/2014/main" val="353337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59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3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0C67871-F291-427A-B0A9-7C3E06ACF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372909"/>
              </p:ext>
            </p:extLst>
          </p:nvPr>
        </p:nvGraphicFramePr>
        <p:xfrm>
          <a:off x="740979" y="1020598"/>
          <a:ext cx="5880536" cy="1015756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423373">
                  <a:extLst>
                    <a:ext uri="{9D8B030D-6E8A-4147-A177-3AD203B41FA5}">
                      <a16:colId xmlns:a16="http://schemas.microsoft.com/office/drawing/2014/main" val="4112014455"/>
                    </a:ext>
                  </a:extLst>
                </a:gridCol>
                <a:gridCol w="435827">
                  <a:extLst>
                    <a:ext uri="{9D8B030D-6E8A-4147-A177-3AD203B41FA5}">
                      <a16:colId xmlns:a16="http://schemas.microsoft.com/office/drawing/2014/main" val="206899434"/>
                    </a:ext>
                  </a:extLst>
                </a:gridCol>
                <a:gridCol w="485635">
                  <a:extLst>
                    <a:ext uri="{9D8B030D-6E8A-4147-A177-3AD203B41FA5}">
                      <a16:colId xmlns:a16="http://schemas.microsoft.com/office/drawing/2014/main" val="3971263739"/>
                    </a:ext>
                  </a:extLst>
                </a:gridCol>
                <a:gridCol w="560347">
                  <a:extLst>
                    <a:ext uri="{9D8B030D-6E8A-4147-A177-3AD203B41FA5}">
                      <a16:colId xmlns:a16="http://schemas.microsoft.com/office/drawing/2014/main" val="884431231"/>
                    </a:ext>
                  </a:extLst>
                </a:gridCol>
                <a:gridCol w="859199">
                  <a:extLst>
                    <a:ext uri="{9D8B030D-6E8A-4147-A177-3AD203B41FA5}">
                      <a16:colId xmlns:a16="http://schemas.microsoft.com/office/drawing/2014/main" val="534505171"/>
                    </a:ext>
                  </a:extLst>
                </a:gridCol>
                <a:gridCol w="1419547">
                  <a:extLst>
                    <a:ext uri="{9D8B030D-6E8A-4147-A177-3AD203B41FA5}">
                      <a16:colId xmlns:a16="http://schemas.microsoft.com/office/drawing/2014/main" val="1028349898"/>
                    </a:ext>
                  </a:extLst>
                </a:gridCol>
                <a:gridCol w="961931">
                  <a:extLst>
                    <a:ext uri="{9D8B030D-6E8A-4147-A177-3AD203B41FA5}">
                      <a16:colId xmlns:a16="http://schemas.microsoft.com/office/drawing/2014/main" val="2484923419"/>
                    </a:ext>
                  </a:extLst>
                </a:gridCol>
                <a:gridCol w="734677">
                  <a:extLst>
                    <a:ext uri="{9D8B030D-6E8A-4147-A177-3AD203B41FA5}">
                      <a16:colId xmlns:a16="http://schemas.microsoft.com/office/drawing/2014/main" val="3163780908"/>
                    </a:ext>
                  </a:extLst>
                </a:gridCol>
              </a:tblGrid>
              <a:tr h="14238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р-р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3748606761"/>
                  </a:ext>
                </a:extLst>
              </a:tr>
              <a:tr h="14238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1978842575"/>
                  </a:ext>
                </a:extLst>
              </a:tr>
              <a:tr h="2443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6582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Бекон в/к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3994869993"/>
                  </a:ext>
                </a:extLst>
              </a:tr>
              <a:tr h="6149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2347203589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Омлет из яиц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2502832444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12 04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911839696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1664833022"/>
                  </a:ext>
                </a:extLst>
              </a:tr>
              <a:tr h="2128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extLst>
                  <a:ext uri="{0D108BD9-81ED-4DB2-BD59-A6C34878D82A}">
                    <a16:rowId xmlns:a16="http://schemas.microsoft.com/office/drawing/2014/main" val="415314233"/>
                  </a:ext>
                </a:extLst>
              </a:tr>
              <a:tr h="2443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065400"/>
                  </a:ext>
                </a:extLst>
              </a:tr>
              <a:tr h="551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Морковь с маслом раститительным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13 03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3095894444"/>
                  </a:ext>
                </a:extLst>
              </a:tr>
              <a:tr h="5597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.350/30;250/30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Борщ украинский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49.02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2654075964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Картофельное пюре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2426605269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Куры отварные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856126801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Кисель плодовоягодный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4213649377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1410181863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1976810102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1236805384"/>
                  </a:ext>
                </a:extLst>
              </a:tr>
              <a:tr h="2128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extLst>
                  <a:ext uri="{0D108BD9-81ED-4DB2-BD59-A6C34878D82A}">
                    <a16:rowId xmlns:a16="http://schemas.microsoft.com/office/drawing/2014/main" val="3852654499"/>
                  </a:ext>
                </a:extLst>
              </a:tr>
              <a:tr h="2443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210261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565738046"/>
                  </a:ext>
                </a:extLst>
              </a:tr>
              <a:tr h="28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.035/1шт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Мини-рулет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333.04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1907384409"/>
                  </a:ext>
                </a:extLst>
              </a:tr>
              <a:tr h="238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Яблоки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151.03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4189369728"/>
                  </a:ext>
                </a:extLst>
              </a:tr>
              <a:tr h="2128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extLst>
                  <a:ext uri="{0D108BD9-81ED-4DB2-BD59-A6C34878D82A}">
                    <a16:rowId xmlns:a16="http://schemas.microsoft.com/office/drawing/2014/main" val="2997777434"/>
                  </a:ext>
                </a:extLst>
              </a:tr>
              <a:tr h="2443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513018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1636176417"/>
                  </a:ext>
                </a:extLst>
              </a:tr>
              <a:tr h="473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 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205854796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16.72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.250;220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Капуста тушеная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2472591328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.075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Шницель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3316224165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3373451448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2887713525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3692048498"/>
                  </a:ext>
                </a:extLst>
              </a:tr>
              <a:tr h="2128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extLst>
                  <a:ext uri="{0D108BD9-81ED-4DB2-BD59-A6C34878D82A}">
                    <a16:rowId xmlns:a16="http://schemas.microsoft.com/office/drawing/2014/main" val="722499824"/>
                  </a:ext>
                </a:extLst>
              </a:tr>
              <a:tr h="2443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607181"/>
                  </a:ext>
                </a:extLst>
              </a:tr>
              <a:tr h="244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Кефир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ctr"/>
                </a:tc>
                <a:extLst>
                  <a:ext uri="{0D108BD9-81ED-4DB2-BD59-A6C34878D82A}">
                    <a16:rowId xmlns:a16="http://schemas.microsoft.com/office/drawing/2014/main" val="3497048162"/>
                  </a:ext>
                </a:extLst>
              </a:tr>
              <a:tr h="2128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/>
                </a:tc>
                <a:extLst>
                  <a:ext uri="{0D108BD9-81ED-4DB2-BD59-A6C34878D82A}">
                    <a16:rowId xmlns:a16="http://schemas.microsoft.com/office/drawing/2014/main" val="2115156262"/>
                  </a:ext>
                </a:extLst>
              </a:tr>
              <a:tr h="11825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3100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53" marR="6253" marT="6253" marB="0" anchor="b"/>
                </a:tc>
                <a:extLst>
                  <a:ext uri="{0D108BD9-81ED-4DB2-BD59-A6C34878D82A}">
                    <a16:rowId xmlns:a16="http://schemas.microsoft.com/office/drawing/2014/main" val="195474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94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4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E5F0D6E-E378-45C0-88BC-EADC081EB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070405"/>
              </p:ext>
            </p:extLst>
          </p:nvPr>
        </p:nvGraphicFramePr>
        <p:xfrm>
          <a:off x="804041" y="1072056"/>
          <a:ext cx="5959366" cy="1031582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93529">
                  <a:extLst>
                    <a:ext uri="{9D8B030D-6E8A-4147-A177-3AD203B41FA5}">
                      <a16:colId xmlns:a16="http://schemas.microsoft.com/office/drawing/2014/main" val="999549178"/>
                    </a:ext>
                  </a:extLst>
                </a:gridCol>
                <a:gridCol w="493529">
                  <a:extLst>
                    <a:ext uri="{9D8B030D-6E8A-4147-A177-3AD203B41FA5}">
                      <a16:colId xmlns:a16="http://schemas.microsoft.com/office/drawing/2014/main" val="2242238613"/>
                    </a:ext>
                  </a:extLst>
                </a:gridCol>
                <a:gridCol w="493529">
                  <a:extLst>
                    <a:ext uri="{9D8B030D-6E8A-4147-A177-3AD203B41FA5}">
                      <a16:colId xmlns:a16="http://schemas.microsoft.com/office/drawing/2014/main" val="2434043113"/>
                    </a:ext>
                  </a:extLst>
                </a:gridCol>
                <a:gridCol w="493529">
                  <a:extLst>
                    <a:ext uri="{9D8B030D-6E8A-4147-A177-3AD203B41FA5}">
                      <a16:colId xmlns:a16="http://schemas.microsoft.com/office/drawing/2014/main" val="3563255950"/>
                    </a:ext>
                  </a:extLst>
                </a:gridCol>
                <a:gridCol w="678603">
                  <a:extLst>
                    <a:ext uri="{9D8B030D-6E8A-4147-A177-3AD203B41FA5}">
                      <a16:colId xmlns:a16="http://schemas.microsoft.com/office/drawing/2014/main" val="2390473979"/>
                    </a:ext>
                  </a:extLst>
                </a:gridCol>
                <a:gridCol w="1406559">
                  <a:extLst>
                    <a:ext uri="{9D8B030D-6E8A-4147-A177-3AD203B41FA5}">
                      <a16:colId xmlns:a16="http://schemas.microsoft.com/office/drawing/2014/main" val="4169517751"/>
                    </a:ext>
                  </a:extLst>
                </a:gridCol>
                <a:gridCol w="1172132">
                  <a:extLst>
                    <a:ext uri="{9D8B030D-6E8A-4147-A177-3AD203B41FA5}">
                      <a16:colId xmlns:a16="http://schemas.microsoft.com/office/drawing/2014/main" val="3745414102"/>
                    </a:ext>
                  </a:extLst>
                </a:gridCol>
                <a:gridCol w="727956">
                  <a:extLst>
                    <a:ext uri="{9D8B030D-6E8A-4147-A177-3AD203B41FA5}">
                      <a16:colId xmlns:a16="http://schemas.microsoft.com/office/drawing/2014/main" val="4286990462"/>
                    </a:ext>
                  </a:extLst>
                </a:gridCol>
              </a:tblGrid>
              <a:tr h="1246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4081585465"/>
                  </a:ext>
                </a:extLst>
              </a:tr>
              <a:tr h="2418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441066375"/>
                  </a:ext>
                </a:extLst>
              </a:tr>
              <a:tr h="22631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20606"/>
                  </a:ext>
                </a:extLst>
              </a:tr>
              <a:tr h="503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4133296482"/>
                  </a:ext>
                </a:extLst>
              </a:tr>
              <a:tr h="4599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.220;200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рисовая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2560771543"/>
                  </a:ext>
                </a:extLst>
              </a:tr>
              <a:tr h="4599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585692958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897736219"/>
                  </a:ext>
                </a:extLst>
              </a:tr>
              <a:tr h="1971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extLst>
                  <a:ext uri="{0D108BD9-81ED-4DB2-BD59-A6C34878D82A}">
                    <a16:rowId xmlns:a16="http://schemas.microsoft.com/office/drawing/2014/main" val="3016606013"/>
                  </a:ext>
                </a:extLst>
              </a:tr>
              <a:tr h="22631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463788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067528825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.350/10;250/10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Рассольник со сметаной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57.02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416455994"/>
                  </a:ext>
                </a:extLst>
              </a:tr>
              <a:tr h="4599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41.89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.200;.150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Макароны отварные с   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229.04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634792799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14.09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.050/075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Гуляш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169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3216249755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сухофруктов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171841790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839055896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3772068260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4054834090"/>
                  </a:ext>
                </a:extLst>
              </a:tr>
              <a:tr h="1971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extLst>
                  <a:ext uri="{0D108BD9-81ED-4DB2-BD59-A6C34878D82A}">
                    <a16:rowId xmlns:a16="http://schemas.microsoft.com/office/drawing/2014/main" val="797949839"/>
                  </a:ext>
                </a:extLst>
              </a:tr>
              <a:tr h="22631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597606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567942197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20.56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.029/1шт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Десерт "Бонжюр"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332.01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3661604668"/>
                  </a:ext>
                </a:extLst>
              </a:tr>
              <a:tr h="334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.200/2шт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Мандарины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1352.01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727108833"/>
                  </a:ext>
                </a:extLst>
              </a:tr>
              <a:tr h="1971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extLst>
                  <a:ext uri="{0D108BD9-81ED-4DB2-BD59-A6C34878D82A}">
                    <a16:rowId xmlns:a16="http://schemas.microsoft.com/office/drawing/2014/main" val="2363213726"/>
                  </a:ext>
                </a:extLst>
              </a:tr>
              <a:tr h="22631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316540"/>
                  </a:ext>
                </a:extLst>
              </a:tr>
              <a:tr h="6789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2.74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из свежих овощей с маслом растительным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2069319064"/>
                  </a:ext>
                </a:extLst>
              </a:tr>
              <a:tr h="4599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2240316879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.250;200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Картофельное пюре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865360276"/>
                  </a:ext>
                </a:extLst>
              </a:tr>
              <a:tr h="4453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9.43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.130;.110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Треска тушеная в томате с овощами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149.01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4034658098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1481656447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4194539378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2535794489"/>
                  </a:ext>
                </a:extLst>
              </a:tr>
              <a:tr h="1971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extLst>
                  <a:ext uri="{0D108BD9-81ED-4DB2-BD59-A6C34878D82A}">
                    <a16:rowId xmlns:a16="http://schemas.microsoft.com/office/drawing/2014/main" val="2032760057"/>
                  </a:ext>
                </a:extLst>
              </a:tr>
              <a:tr h="22631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105879"/>
                  </a:ext>
                </a:extLst>
              </a:tr>
              <a:tr h="22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ctr"/>
                </a:tc>
                <a:extLst>
                  <a:ext uri="{0D108BD9-81ED-4DB2-BD59-A6C34878D82A}">
                    <a16:rowId xmlns:a16="http://schemas.microsoft.com/office/drawing/2014/main" val="3714624894"/>
                  </a:ext>
                </a:extLst>
              </a:tr>
              <a:tr h="1971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/>
                </a:tc>
                <a:extLst>
                  <a:ext uri="{0D108BD9-81ED-4DB2-BD59-A6C34878D82A}">
                    <a16:rowId xmlns:a16="http://schemas.microsoft.com/office/drawing/2014/main" val="4006547532"/>
                  </a:ext>
                </a:extLst>
              </a:tr>
              <a:tr h="17521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3121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91" marR="5691" marT="5691" marB="0" anchor="b"/>
                </a:tc>
                <a:extLst>
                  <a:ext uri="{0D108BD9-81ED-4DB2-BD59-A6C34878D82A}">
                    <a16:rowId xmlns:a16="http://schemas.microsoft.com/office/drawing/2014/main" val="1155128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38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5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56A2256-359B-4A2A-9B76-5A8BE7CAB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931594"/>
              </p:ext>
            </p:extLst>
          </p:nvPr>
        </p:nvGraphicFramePr>
        <p:xfrm>
          <a:off x="630621" y="1040525"/>
          <a:ext cx="6069721" cy="1046408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518455">
                  <a:extLst>
                    <a:ext uri="{9D8B030D-6E8A-4147-A177-3AD203B41FA5}">
                      <a16:colId xmlns:a16="http://schemas.microsoft.com/office/drawing/2014/main" val="2427946462"/>
                    </a:ext>
                  </a:extLst>
                </a:gridCol>
                <a:gridCol w="518455">
                  <a:extLst>
                    <a:ext uri="{9D8B030D-6E8A-4147-A177-3AD203B41FA5}">
                      <a16:colId xmlns:a16="http://schemas.microsoft.com/office/drawing/2014/main" val="2400253184"/>
                    </a:ext>
                  </a:extLst>
                </a:gridCol>
                <a:gridCol w="518455">
                  <a:extLst>
                    <a:ext uri="{9D8B030D-6E8A-4147-A177-3AD203B41FA5}">
                      <a16:colId xmlns:a16="http://schemas.microsoft.com/office/drawing/2014/main" val="1749131906"/>
                    </a:ext>
                  </a:extLst>
                </a:gridCol>
                <a:gridCol w="518455">
                  <a:extLst>
                    <a:ext uri="{9D8B030D-6E8A-4147-A177-3AD203B41FA5}">
                      <a16:colId xmlns:a16="http://schemas.microsoft.com/office/drawing/2014/main" val="4234411895"/>
                    </a:ext>
                  </a:extLst>
                </a:gridCol>
                <a:gridCol w="644909">
                  <a:extLst>
                    <a:ext uri="{9D8B030D-6E8A-4147-A177-3AD203B41FA5}">
                      <a16:colId xmlns:a16="http://schemas.microsoft.com/office/drawing/2014/main" val="3047312789"/>
                    </a:ext>
                  </a:extLst>
                </a:gridCol>
                <a:gridCol w="1302461">
                  <a:extLst>
                    <a:ext uri="{9D8B030D-6E8A-4147-A177-3AD203B41FA5}">
                      <a16:colId xmlns:a16="http://schemas.microsoft.com/office/drawing/2014/main" val="559578345"/>
                    </a:ext>
                  </a:extLst>
                </a:gridCol>
                <a:gridCol w="1302461">
                  <a:extLst>
                    <a:ext uri="{9D8B030D-6E8A-4147-A177-3AD203B41FA5}">
                      <a16:colId xmlns:a16="http://schemas.microsoft.com/office/drawing/2014/main" val="3922805303"/>
                    </a:ext>
                  </a:extLst>
                </a:gridCol>
                <a:gridCol w="746070">
                  <a:extLst>
                    <a:ext uri="{9D8B030D-6E8A-4147-A177-3AD203B41FA5}">
                      <a16:colId xmlns:a16="http://schemas.microsoft.com/office/drawing/2014/main" val="498406981"/>
                    </a:ext>
                  </a:extLst>
                </a:gridCol>
              </a:tblGrid>
              <a:tr h="13116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р-р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2101504723"/>
                  </a:ext>
                </a:extLst>
              </a:tr>
              <a:tr h="25462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1827393681"/>
                  </a:ext>
                </a:extLst>
              </a:tr>
              <a:tr h="23919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170386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.022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Сыр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1179269384"/>
                  </a:ext>
                </a:extLst>
              </a:tr>
              <a:tr h="4938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Бутерброд 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1504233338"/>
                  </a:ext>
                </a:extLst>
              </a:tr>
              <a:tr h="486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9.59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Каша пшеничная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3039257291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930325567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42958412"/>
                  </a:ext>
                </a:extLst>
              </a:tr>
              <a:tr h="208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extLst>
                  <a:ext uri="{0D108BD9-81ED-4DB2-BD59-A6C34878D82A}">
                    <a16:rowId xmlns:a16="http://schemas.microsoft.com/office/drawing/2014/main" val="1477323629"/>
                  </a:ext>
                </a:extLst>
              </a:tr>
              <a:tr h="23919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742767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Огурцы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698193373"/>
                  </a:ext>
                </a:extLst>
              </a:tr>
              <a:tr h="359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7.43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.350/250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 вермишелевый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2478624073"/>
                  </a:ext>
                </a:extLst>
              </a:tr>
              <a:tr h="5015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Греча отварная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9667216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.070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Фрикадельки мясные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4131284177"/>
                  </a:ext>
                </a:extLst>
              </a:tr>
              <a:tr h="4521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Кисель плодовоягодный брик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2805680565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3864550539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3103574676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1358416031"/>
                  </a:ext>
                </a:extLst>
              </a:tr>
              <a:tr h="208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extLst>
                  <a:ext uri="{0D108BD9-81ED-4DB2-BD59-A6C34878D82A}">
                    <a16:rowId xmlns:a16="http://schemas.microsoft.com/office/drawing/2014/main" val="2173136230"/>
                  </a:ext>
                </a:extLst>
              </a:tr>
              <a:tr h="23919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36640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2105359907"/>
                  </a:ext>
                </a:extLst>
              </a:tr>
              <a:tr h="359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26.75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.050/1шт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Шокотель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3479056549"/>
                  </a:ext>
                </a:extLst>
              </a:tr>
              <a:tr h="359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29.46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Бананы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3620816333"/>
                  </a:ext>
                </a:extLst>
              </a:tr>
              <a:tr h="208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extLst>
                  <a:ext uri="{0D108BD9-81ED-4DB2-BD59-A6C34878D82A}">
                    <a16:rowId xmlns:a16="http://schemas.microsoft.com/office/drawing/2014/main" val="3123402757"/>
                  </a:ext>
                </a:extLst>
              </a:tr>
              <a:tr h="23919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982459"/>
                  </a:ext>
                </a:extLst>
              </a:tr>
              <a:tr h="5092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865253349"/>
                  </a:ext>
                </a:extLst>
              </a:tr>
              <a:tr h="486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Салат из белокочанной капусты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026 02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1557898506"/>
                  </a:ext>
                </a:extLst>
              </a:tr>
              <a:tr h="359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.260/200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Плов с курицей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2642022541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1196479519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3440002418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2174916735"/>
                  </a:ext>
                </a:extLst>
              </a:tr>
              <a:tr h="208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extLst>
                  <a:ext uri="{0D108BD9-81ED-4DB2-BD59-A6C34878D82A}">
                    <a16:rowId xmlns:a16="http://schemas.microsoft.com/office/drawing/2014/main" val="304172937"/>
                  </a:ext>
                </a:extLst>
              </a:tr>
              <a:tr h="23919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124945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Кефир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ctr"/>
                </a:tc>
                <a:extLst>
                  <a:ext uri="{0D108BD9-81ED-4DB2-BD59-A6C34878D82A}">
                    <a16:rowId xmlns:a16="http://schemas.microsoft.com/office/drawing/2014/main" val="1424614366"/>
                  </a:ext>
                </a:extLst>
              </a:tr>
              <a:tr h="208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/>
                </a:tc>
                <a:extLst>
                  <a:ext uri="{0D108BD9-81ED-4DB2-BD59-A6C34878D82A}">
                    <a16:rowId xmlns:a16="http://schemas.microsoft.com/office/drawing/2014/main" val="3511980456"/>
                  </a:ext>
                </a:extLst>
              </a:tr>
              <a:tr h="115737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15" marR="6015" marT="6015" marB="0" anchor="b"/>
                </a:tc>
                <a:extLst>
                  <a:ext uri="{0D108BD9-81ED-4DB2-BD59-A6C34878D82A}">
                    <a16:rowId xmlns:a16="http://schemas.microsoft.com/office/drawing/2014/main" val="1530771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158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6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AEC9601-71BB-4A79-BBFF-FE7585FD2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929042"/>
              </p:ext>
            </p:extLst>
          </p:nvPr>
        </p:nvGraphicFramePr>
        <p:xfrm>
          <a:off x="709448" y="1008993"/>
          <a:ext cx="5959366" cy="10756048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76076">
                  <a:extLst>
                    <a:ext uri="{9D8B030D-6E8A-4147-A177-3AD203B41FA5}">
                      <a16:colId xmlns:a16="http://schemas.microsoft.com/office/drawing/2014/main" val="2475755801"/>
                    </a:ext>
                  </a:extLst>
                </a:gridCol>
                <a:gridCol w="376076">
                  <a:extLst>
                    <a:ext uri="{9D8B030D-6E8A-4147-A177-3AD203B41FA5}">
                      <a16:colId xmlns:a16="http://schemas.microsoft.com/office/drawing/2014/main" val="2438432157"/>
                    </a:ext>
                  </a:extLst>
                </a:gridCol>
                <a:gridCol w="376076">
                  <a:extLst>
                    <a:ext uri="{9D8B030D-6E8A-4147-A177-3AD203B41FA5}">
                      <a16:colId xmlns:a16="http://schemas.microsoft.com/office/drawing/2014/main" val="621446480"/>
                    </a:ext>
                  </a:extLst>
                </a:gridCol>
                <a:gridCol w="376076">
                  <a:extLst>
                    <a:ext uri="{9D8B030D-6E8A-4147-A177-3AD203B41FA5}">
                      <a16:colId xmlns:a16="http://schemas.microsoft.com/office/drawing/2014/main" val="47893564"/>
                    </a:ext>
                  </a:extLst>
                </a:gridCol>
                <a:gridCol w="707152">
                  <a:extLst>
                    <a:ext uri="{9D8B030D-6E8A-4147-A177-3AD203B41FA5}">
                      <a16:colId xmlns:a16="http://schemas.microsoft.com/office/drawing/2014/main" val="185214440"/>
                    </a:ext>
                  </a:extLst>
                </a:gridCol>
                <a:gridCol w="1494664">
                  <a:extLst>
                    <a:ext uri="{9D8B030D-6E8A-4147-A177-3AD203B41FA5}">
                      <a16:colId xmlns:a16="http://schemas.microsoft.com/office/drawing/2014/main" val="1365383663"/>
                    </a:ext>
                  </a:extLst>
                </a:gridCol>
                <a:gridCol w="1494664">
                  <a:extLst>
                    <a:ext uri="{9D8B030D-6E8A-4147-A177-3AD203B41FA5}">
                      <a16:colId xmlns:a16="http://schemas.microsoft.com/office/drawing/2014/main" val="3414509066"/>
                    </a:ext>
                  </a:extLst>
                </a:gridCol>
                <a:gridCol w="758582">
                  <a:extLst>
                    <a:ext uri="{9D8B030D-6E8A-4147-A177-3AD203B41FA5}">
                      <a16:colId xmlns:a16="http://schemas.microsoft.com/office/drawing/2014/main" val="3182513069"/>
                    </a:ext>
                  </a:extLst>
                </a:gridCol>
              </a:tblGrid>
              <a:tr h="13224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 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3713524724"/>
                  </a:ext>
                </a:extLst>
              </a:tr>
              <a:tr h="2540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4270955196"/>
                  </a:ext>
                </a:extLst>
              </a:tr>
              <a:tr h="23867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089312"/>
                  </a:ext>
                </a:extLst>
              </a:tr>
              <a:tr h="469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3550010764"/>
                  </a:ext>
                </a:extLst>
              </a:tr>
              <a:tr h="352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4,1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9,75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Яйцо 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4075054476"/>
                  </a:ext>
                </a:extLst>
              </a:tr>
              <a:tr h="5312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10.78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.220;.250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геркулесовая 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93.00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2304891795"/>
                  </a:ext>
                </a:extLst>
              </a:tr>
              <a:tr h="4927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4262851909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389063930"/>
                  </a:ext>
                </a:extLst>
              </a:tr>
              <a:tr h="20788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725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extLst>
                  <a:ext uri="{0D108BD9-81ED-4DB2-BD59-A6C34878D82A}">
                    <a16:rowId xmlns:a16="http://schemas.microsoft.com/office/drawing/2014/main" val="3427383749"/>
                  </a:ext>
                </a:extLst>
              </a:tr>
              <a:tr h="23867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799002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Помидоры порционные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2352380174"/>
                  </a:ext>
                </a:extLst>
              </a:tr>
              <a:tr h="5389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.350/10;250/10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Щи из свежей капустой со сметаной  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46.01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1571710712"/>
                  </a:ext>
                </a:extLst>
              </a:tr>
              <a:tr h="52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.200;.150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Пюре гороховое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2631534299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23.9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Котлета куриная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184.05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3479881826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сухофруктов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820578025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543539728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155091843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1294214454"/>
                  </a:ext>
                </a:extLst>
              </a:tr>
              <a:tr h="20788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extLst>
                  <a:ext uri="{0D108BD9-81ED-4DB2-BD59-A6C34878D82A}">
                    <a16:rowId xmlns:a16="http://schemas.microsoft.com/office/drawing/2014/main" val="544407011"/>
                  </a:ext>
                </a:extLst>
              </a:tr>
              <a:tr h="23867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506661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3303943977"/>
                  </a:ext>
                </a:extLst>
              </a:tr>
              <a:tr h="4003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25.29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Бисквит "Алёнка"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332.03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1893037950"/>
                  </a:ext>
                </a:extLst>
              </a:tr>
              <a:tr h="4003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Апельсины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1351.01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3822671090"/>
                  </a:ext>
                </a:extLst>
              </a:tr>
              <a:tr h="20788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extLst>
                  <a:ext uri="{0D108BD9-81ED-4DB2-BD59-A6C34878D82A}">
                    <a16:rowId xmlns:a16="http://schemas.microsoft.com/office/drawing/2014/main" val="2874859692"/>
                  </a:ext>
                </a:extLst>
              </a:tr>
              <a:tr h="23867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474926"/>
                  </a:ext>
                </a:extLst>
              </a:tr>
              <a:tr h="4927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712725138"/>
                  </a:ext>
                </a:extLst>
              </a:tr>
              <a:tr h="469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9.55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5.91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"Летний" с маслом растительным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025.07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156528217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18.53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.300;250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Жаркое по-домашнему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3090890212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257194578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2327814979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2244664753"/>
                  </a:ext>
                </a:extLst>
              </a:tr>
              <a:tr h="20788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extLst>
                  <a:ext uri="{0D108BD9-81ED-4DB2-BD59-A6C34878D82A}">
                    <a16:rowId xmlns:a16="http://schemas.microsoft.com/office/drawing/2014/main" val="4200889942"/>
                  </a:ext>
                </a:extLst>
              </a:tr>
              <a:tr h="238679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00376"/>
                  </a:ext>
                </a:extLst>
              </a:tr>
              <a:tr h="2386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ctr"/>
                </a:tc>
                <a:extLst>
                  <a:ext uri="{0D108BD9-81ED-4DB2-BD59-A6C34878D82A}">
                    <a16:rowId xmlns:a16="http://schemas.microsoft.com/office/drawing/2014/main" val="3548190021"/>
                  </a:ext>
                </a:extLst>
              </a:tr>
              <a:tr h="20788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/>
                </a:tc>
                <a:extLst>
                  <a:ext uri="{0D108BD9-81ED-4DB2-BD59-A6C34878D82A}">
                    <a16:rowId xmlns:a16="http://schemas.microsoft.com/office/drawing/2014/main" val="2027718805"/>
                  </a:ext>
                </a:extLst>
              </a:tr>
              <a:tr h="18478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3020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53" marR="5653" marT="5653" marB="0" anchor="b"/>
                </a:tc>
                <a:extLst>
                  <a:ext uri="{0D108BD9-81ED-4DB2-BD59-A6C34878D82A}">
                    <a16:rowId xmlns:a16="http://schemas.microsoft.com/office/drawing/2014/main" val="249228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807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7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5D1C6FF-CAED-4CC8-A291-25849D781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243386"/>
              </p:ext>
            </p:extLst>
          </p:nvPr>
        </p:nvGraphicFramePr>
        <p:xfrm>
          <a:off x="709448" y="1072054"/>
          <a:ext cx="6085486" cy="10497516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67410">
                  <a:extLst>
                    <a:ext uri="{9D8B030D-6E8A-4147-A177-3AD203B41FA5}">
                      <a16:colId xmlns:a16="http://schemas.microsoft.com/office/drawing/2014/main" val="600334527"/>
                    </a:ext>
                  </a:extLst>
                </a:gridCol>
                <a:gridCol w="467410">
                  <a:extLst>
                    <a:ext uri="{9D8B030D-6E8A-4147-A177-3AD203B41FA5}">
                      <a16:colId xmlns:a16="http://schemas.microsoft.com/office/drawing/2014/main" val="3946812906"/>
                    </a:ext>
                  </a:extLst>
                </a:gridCol>
                <a:gridCol w="467410">
                  <a:extLst>
                    <a:ext uri="{9D8B030D-6E8A-4147-A177-3AD203B41FA5}">
                      <a16:colId xmlns:a16="http://schemas.microsoft.com/office/drawing/2014/main" val="4262231848"/>
                    </a:ext>
                  </a:extLst>
                </a:gridCol>
                <a:gridCol w="467410">
                  <a:extLst>
                    <a:ext uri="{9D8B030D-6E8A-4147-A177-3AD203B41FA5}">
                      <a16:colId xmlns:a16="http://schemas.microsoft.com/office/drawing/2014/main" val="1704993572"/>
                    </a:ext>
                  </a:extLst>
                </a:gridCol>
                <a:gridCol w="855389">
                  <a:extLst>
                    <a:ext uri="{9D8B030D-6E8A-4147-A177-3AD203B41FA5}">
                      <a16:colId xmlns:a16="http://schemas.microsoft.com/office/drawing/2014/main" val="122926128"/>
                    </a:ext>
                  </a:extLst>
                </a:gridCol>
                <a:gridCol w="1319743">
                  <a:extLst>
                    <a:ext uri="{9D8B030D-6E8A-4147-A177-3AD203B41FA5}">
                      <a16:colId xmlns:a16="http://schemas.microsoft.com/office/drawing/2014/main" val="1288195911"/>
                    </a:ext>
                  </a:extLst>
                </a:gridCol>
                <a:gridCol w="1319743">
                  <a:extLst>
                    <a:ext uri="{9D8B030D-6E8A-4147-A177-3AD203B41FA5}">
                      <a16:colId xmlns:a16="http://schemas.microsoft.com/office/drawing/2014/main" val="2234991157"/>
                    </a:ext>
                  </a:extLst>
                </a:gridCol>
                <a:gridCol w="720971">
                  <a:extLst>
                    <a:ext uri="{9D8B030D-6E8A-4147-A177-3AD203B41FA5}">
                      <a16:colId xmlns:a16="http://schemas.microsoft.com/office/drawing/2014/main" val="2034148058"/>
                    </a:ext>
                  </a:extLst>
                </a:gridCol>
              </a:tblGrid>
              <a:tr h="147958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№р-р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86225692"/>
                  </a:ext>
                </a:extLst>
              </a:tr>
              <a:tr h="1479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11-16л/7-10л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981639136"/>
                  </a:ext>
                </a:extLst>
              </a:tr>
              <a:tr h="2606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09609"/>
                  </a:ext>
                </a:extLst>
              </a:tr>
              <a:tr h="5298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709653546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22.02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Какао на молоке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12 04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493546564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344833722"/>
                  </a:ext>
                </a:extLst>
              </a:tr>
              <a:tr h="504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24.37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31.93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60.85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.200/30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 Пудинг творожный с молоком сгущённым 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114.02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4125273815"/>
                  </a:ext>
                </a:extLst>
              </a:tr>
              <a:tr h="22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973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extLst>
                  <a:ext uri="{0D108BD9-81ED-4DB2-BD59-A6C34878D82A}">
                    <a16:rowId xmlns:a16="http://schemas.microsoft.com/office/drawing/2014/main" val="2227841585"/>
                  </a:ext>
                </a:extLst>
              </a:tr>
              <a:tr h="2606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114879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Огурцы порционно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1931396633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8.63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17.03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.350/250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из овощей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00.58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2935911810"/>
                  </a:ext>
                </a:extLst>
              </a:tr>
              <a:tr h="504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Рис отварной 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1768937108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15.39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11.54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мясо тушеное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4186309465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Кисель </a:t>
                      </a:r>
                      <a:r>
                        <a:rPr lang="ru-RU" sz="1200" u="none" strike="noStrike" dirty="0" smtClean="0">
                          <a:effectLst/>
                        </a:rPr>
                        <a:t>плодово-ягодный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209107958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399448315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1561743147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3448098598"/>
                  </a:ext>
                </a:extLst>
              </a:tr>
              <a:tr h="22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extLst>
                  <a:ext uri="{0D108BD9-81ED-4DB2-BD59-A6C34878D82A}">
                    <a16:rowId xmlns:a16="http://schemas.microsoft.com/office/drawing/2014/main" val="2879644326"/>
                  </a:ext>
                </a:extLst>
              </a:tr>
              <a:tr h="2606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210640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189.04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2059837832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.029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Миникекс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970317078"/>
                  </a:ext>
                </a:extLst>
              </a:tr>
              <a:tr h="285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0.92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.230/1шт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Груши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1350.01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3640508981"/>
                  </a:ext>
                </a:extLst>
              </a:tr>
              <a:tr h="22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extLst>
                  <a:ext uri="{0D108BD9-81ED-4DB2-BD59-A6C34878D82A}">
                    <a16:rowId xmlns:a16="http://schemas.microsoft.com/office/drawing/2014/main" val="2124773777"/>
                  </a:ext>
                </a:extLst>
              </a:tr>
              <a:tr h="2606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05009"/>
                  </a:ext>
                </a:extLst>
              </a:tr>
              <a:tr h="5466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1.45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Салат из свеклы с растительным маслом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00.21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764558012"/>
                  </a:ext>
                </a:extLst>
              </a:tr>
              <a:tr h="504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2091344492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5.13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Картофельное пюре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582200734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13.86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.070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Бифштекс рубленный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1173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4009995603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1320973781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4084124598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4091770219"/>
                  </a:ext>
                </a:extLst>
              </a:tr>
              <a:tr h="22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1071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extLst>
                  <a:ext uri="{0D108BD9-81ED-4DB2-BD59-A6C34878D82A}">
                    <a16:rowId xmlns:a16="http://schemas.microsoft.com/office/drawing/2014/main" val="2648790567"/>
                  </a:ext>
                </a:extLst>
              </a:tr>
              <a:tr h="2606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070766"/>
                  </a:ext>
                </a:extLst>
              </a:tr>
              <a:tr h="260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Кефир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ctr"/>
                </a:tc>
                <a:extLst>
                  <a:ext uri="{0D108BD9-81ED-4DB2-BD59-A6C34878D82A}">
                    <a16:rowId xmlns:a16="http://schemas.microsoft.com/office/drawing/2014/main" val="1422182812"/>
                  </a:ext>
                </a:extLst>
              </a:tr>
              <a:tr h="2270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118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/>
                </a:tc>
                <a:extLst>
                  <a:ext uri="{0D108BD9-81ED-4DB2-BD59-A6C34878D82A}">
                    <a16:rowId xmlns:a16="http://schemas.microsoft.com/office/drawing/2014/main" val="3887088527"/>
                  </a:ext>
                </a:extLst>
              </a:tr>
              <a:tr h="12614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3421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" marR="6429" marT="6429" marB="0" anchor="b"/>
                </a:tc>
                <a:extLst>
                  <a:ext uri="{0D108BD9-81ED-4DB2-BD59-A6C34878D82A}">
                    <a16:rowId xmlns:a16="http://schemas.microsoft.com/office/drawing/2014/main" val="573454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569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73A1C-EEA7-4E51-B288-7D5946FF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7990" y="350923"/>
            <a:ext cx="2297623" cy="835263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День 8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165BD8D-EFB7-4605-8A22-CC4F54F99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445971"/>
              </p:ext>
            </p:extLst>
          </p:nvPr>
        </p:nvGraphicFramePr>
        <p:xfrm>
          <a:off x="646386" y="1024759"/>
          <a:ext cx="6243148" cy="1086859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69914">
                  <a:extLst>
                    <a:ext uri="{9D8B030D-6E8A-4147-A177-3AD203B41FA5}">
                      <a16:colId xmlns:a16="http://schemas.microsoft.com/office/drawing/2014/main" val="967432669"/>
                    </a:ext>
                  </a:extLst>
                </a:gridCol>
                <a:gridCol w="469914">
                  <a:extLst>
                    <a:ext uri="{9D8B030D-6E8A-4147-A177-3AD203B41FA5}">
                      <a16:colId xmlns:a16="http://schemas.microsoft.com/office/drawing/2014/main" val="3021094823"/>
                    </a:ext>
                  </a:extLst>
                </a:gridCol>
                <a:gridCol w="469914">
                  <a:extLst>
                    <a:ext uri="{9D8B030D-6E8A-4147-A177-3AD203B41FA5}">
                      <a16:colId xmlns:a16="http://schemas.microsoft.com/office/drawing/2014/main" val="2995015539"/>
                    </a:ext>
                  </a:extLst>
                </a:gridCol>
                <a:gridCol w="469914">
                  <a:extLst>
                    <a:ext uri="{9D8B030D-6E8A-4147-A177-3AD203B41FA5}">
                      <a16:colId xmlns:a16="http://schemas.microsoft.com/office/drawing/2014/main" val="885014422"/>
                    </a:ext>
                  </a:extLst>
                </a:gridCol>
                <a:gridCol w="939830">
                  <a:extLst>
                    <a:ext uri="{9D8B030D-6E8A-4147-A177-3AD203B41FA5}">
                      <a16:colId xmlns:a16="http://schemas.microsoft.com/office/drawing/2014/main" val="2555278468"/>
                    </a:ext>
                  </a:extLst>
                </a:gridCol>
                <a:gridCol w="1315760">
                  <a:extLst>
                    <a:ext uri="{9D8B030D-6E8A-4147-A177-3AD203B41FA5}">
                      <a16:colId xmlns:a16="http://schemas.microsoft.com/office/drawing/2014/main" val="450569751"/>
                    </a:ext>
                  </a:extLst>
                </a:gridCol>
                <a:gridCol w="1315760">
                  <a:extLst>
                    <a:ext uri="{9D8B030D-6E8A-4147-A177-3AD203B41FA5}">
                      <a16:colId xmlns:a16="http://schemas.microsoft.com/office/drawing/2014/main" val="955619175"/>
                    </a:ext>
                  </a:extLst>
                </a:gridCol>
                <a:gridCol w="792142">
                  <a:extLst>
                    <a:ext uri="{9D8B030D-6E8A-4147-A177-3AD203B41FA5}">
                      <a16:colId xmlns:a16="http://schemas.microsoft.com/office/drawing/2014/main" val="1190206693"/>
                    </a:ext>
                  </a:extLst>
                </a:gridCol>
              </a:tblGrid>
              <a:tr h="13174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Пищевая ценность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Выход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Наименование блюда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№ р-р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1486881624"/>
                  </a:ext>
                </a:extLst>
              </a:tr>
              <a:tr h="214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Белки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Жиры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>
                          <a:effectLst/>
                        </a:rPr>
                        <a:t>Углеводы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</a:rPr>
                        <a:t>ККал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11-16л/7-10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516592269"/>
                  </a:ext>
                </a:extLst>
              </a:tr>
              <a:tr h="2307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Завтрак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83127"/>
                  </a:ext>
                </a:extLst>
              </a:tr>
              <a:tr h="469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3809329633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6.38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.022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Сыр порциями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386946968"/>
                  </a:ext>
                </a:extLst>
              </a:tr>
              <a:tr h="461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9.59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36.79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220/200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Каша пшеничная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1097862760"/>
                  </a:ext>
                </a:extLst>
              </a:tr>
              <a:tr h="461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27.41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Кофейный напиток с молоком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2785887457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2962245764"/>
                  </a:ext>
                </a:extLst>
              </a:tr>
              <a:tr h="2010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771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extLst>
                  <a:ext uri="{0D108BD9-81ED-4DB2-BD59-A6C34878D82A}">
                    <a16:rowId xmlns:a16="http://schemas.microsoft.com/office/drawing/2014/main" val="2929304609"/>
                  </a:ext>
                </a:extLst>
              </a:tr>
              <a:tr h="2307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Обед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859716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1.14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Кабачковая икра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11.ноя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3861442144"/>
                  </a:ext>
                </a:extLst>
              </a:tr>
              <a:tr h="469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30.97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.350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Суп картофельный с горохом и тушенкой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63.02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1000448609"/>
                  </a:ext>
                </a:extLst>
              </a:tr>
              <a:tr h="4764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6.83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41.89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Макароны отварные 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229.04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4054035698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17.76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17.35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14.67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.100/050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Тефтели школьные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4145928310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0.66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33.34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Компот из сухофруктов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2184953424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Витамин С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3920343654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3197108705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4007176024"/>
                  </a:ext>
                </a:extLst>
              </a:tr>
              <a:tr h="2010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1247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extLst>
                  <a:ext uri="{0D108BD9-81ED-4DB2-BD59-A6C34878D82A}">
                    <a16:rowId xmlns:a16="http://schemas.microsoft.com/office/drawing/2014/main" val="1018035263"/>
                  </a:ext>
                </a:extLst>
              </a:tr>
              <a:tr h="2307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Полдник лагерь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695121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Сок фруктовый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183.40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2234184404"/>
                  </a:ext>
                </a:extLst>
              </a:tr>
              <a:tr h="290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5.16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26.88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Палочки кукурузные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1264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2243574578"/>
                  </a:ext>
                </a:extLst>
              </a:tr>
              <a:tr h="282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.200/1шт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Яблоки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351.03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1297564332"/>
                  </a:ext>
                </a:extLst>
              </a:tr>
              <a:tr h="2010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70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350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extLst>
                  <a:ext uri="{0D108BD9-81ED-4DB2-BD59-A6C34878D82A}">
                    <a16:rowId xmlns:a16="http://schemas.microsoft.com/office/drawing/2014/main" val="3454901281"/>
                  </a:ext>
                </a:extLst>
              </a:tr>
              <a:tr h="2307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43014"/>
                  </a:ext>
                </a:extLst>
              </a:tr>
              <a:tr h="650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0.85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8.12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Салат из свежих </a:t>
                      </a:r>
                      <a:r>
                        <a:rPr lang="ru-RU" sz="1200" u="none" strike="noStrike" dirty="0" smtClean="0">
                          <a:effectLst/>
                        </a:rPr>
                        <a:t>огурцов, помидоров  </a:t>
                      </a:r>
                      <a:r>
                        <a:rPr lang="ru-RU" sz="1200" u="none" strike="noStrike" dirty="0">
                          <a:effectLst/>
                        </a:rPr>
                        <a:t>с маслом </a:t>
                      </a:r>
                      <a:r>
                        <a:rPr lang="ru-RU" sz="1200" u="none" strike="noStrike" dirty="0" smtClean="0">
                          <a:effectLst/>
                        </a:rPr>
                        <a:t>растительным</a:t>
                      </a:r>
                      <a:endParaRPr lang="ru-RU" sz="12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028.01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2633946749"/>
                  </a:ext>
                </a:extLst>
              </a:tr>
              <a:tr h="461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1.57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8.41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.010/20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Бутерброд  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1290413264"/>
                  </a:ext>
                </a:extLst>
              </a:tr>
              <a:tr h="4764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8.94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49.06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.200/150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Рис отварной с маслом сливочным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231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2734187907"/>
                  </a:ext>
                </a:extLst>
              </a:tr>
              <a:tr h="461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9.43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4.8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3.83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.100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Треска-филе тушеная  в томате с овощами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149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3745656187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0.05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Чай с сахаром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197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1556203187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3.04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0.32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.060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пшеничный 60г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299.06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986323657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2.64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0.44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16.96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.040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Хлеб ржаной 40г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299.13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3192569062"/>
                  </a:ext>
                </a:extLst>
              </a:tr>
              <a:tr h="2010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23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31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951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extLst>
                  <a:ext uri="{0D108BD9-81ED-4DB2-BD59-A6C34878D82A}">
                    <a16:rowId xmlns:a16="http://schemas.microsoft.com/office/drawing/2014/main" val="1870871941"/>
                  </a:ext>
                </a:extLst>
              </a:tr>
              <a:tr h="23079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>
                          <a:effectLst/>
                        </a:rPr>
                        <a:t>Ужин 2</a:t>
                      </a:r>
                      <a:endParaRPr lang="ru-RU" sz="1200" b="1" i="1" u="sng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324830"/>
                  </a:ext>
                </a:extLst>
              </a:tr>
              <a:tr h="230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.200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Йогурт питьевой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195.02</a:t>
                      </a:r>
                      <a:endParaRPr lang="ru-RU" sz="1200" b="1" i="1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ctr"/>
                </a:tc>
                <a:extLst>
                  <a:ext uri="{0D108BD9-81ED-4DB2-BD59-A6C34878D82A}">
                    <a16:rowId xmlns:a16="http://schemas.microsoft.com/office/drawing/2014/main" val="1085457526"/>
                  </a:ext>
                </a:extLst>
              </a:tr>
              <a:tr h="20101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160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/>
                </a:tc>
                <a:extLst>
                  <a:ext uri="{0D108BD9-81ED-4DB2-BD59-A6C34878D82A}">
                    <a16:rowId xmlns:a16="http://schemas.microsoft.com/office/drawing/2014/main" val="1089979192"/>
                  </a:ext>
                </a:extLst>
              </a:tr>
              <a:tr h="11167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>
                          <a:effectLst/>
                        </a:rPr>
                        <a:t>3479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7" marR="5477" marT="5477" marB="0" anchor="b"/>
                </a:tc>
                <a:extLst>
                  <a:ext uri="{0D108BD9-81ED-4DB2-BD59-A6C34878D82A}">
                    <a16:rowId xmlns:a16="http://schemas.microsoft.com/office/drawing/2014/main" val="3764214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4763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5691</Words>
  <Application>Microsoft Office PowerPoint</Application>
  <PresentationFormat>Произвольный</PresentationFormat>
  <Paragraphs>4186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Times New Roman</vt:lpstr>
      <vt:lpstr>Тема Office</vt:lpstr>
      <vt:lpstr>Муниципальное бюджетное учреждение дополнительного образования «Юрьев-Польский районный  Центр внешкольной работы»</vt:lpstr>
      <vt:lpstr>День 1</vt:lpstr>
      <vt:lpstr>День 2</vt:lpstr>
      <vt:lpstr>День 3</vt:lpstr>
      <vt:lpstr>День 4</vt:lpstr>
      <vt:lpstr>День 5</vt:lpstr>
      <vt:lpstr>День 6</vt:lpstr>
      <vt:lpstr>День 7</vt:lpstr>
      <vt:lpstr>День 8</vt:lpstr>
      <vt:lpstr>День 9</vt:lpstr>
      <vt:lpstr>День 10</vt:lpstr>
      <vt:lpstr>День 11</vt:lpstr>
      <vt:lpstr>День 12</vt:lpstr>
      <vt:lpstr>День 13</vt:lpstr>
      <vt:lpstr>День 14</vt:lpstr>
      <vt:lpstr>День 15</vt:lpstr>
      <vt:lpstr>День 16</vt:lpstr>
      <vt:lpstr>День 17</vt:lpstr>
      <vt:lpstr>День 18</vt:lpstr>
      <vt:lpstr>День 19</vt:lpstr>
      <vt:lpstr>День 20</vt:lpstr>
      <vt:lpstr>День 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1</dc:title>
  <dc:creator>User</dc:creator>
  <cp:lastModifiedBy>Пользователь</cp:lastModifiedBy>
  <cp:revision>17</cp:revision>
  <dcterms:created xsi:type="dcterms:W3CDTF">2025-03-28T07:46:25Z</dcterms:created>
  <dcterms:modified xsi:type="dcterms:W3CDTF">2025-03-29T16:12:23Z</dcterms:modified>
</cp:coreProperties>
</file>